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801600" cy="9601200" type="A3"/>
  <p:notesSz cx="6867525" cy="99917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A9100"/>
    <a:srgbClr val="D2A000"/>
    <a:srgbClr val="008000"/>
    <a:srgbClr val="FFCC66"/>
    <a:srgbClr val="FFFF99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4179" autoAdjust="0"/>
  </p:normalViewPr>
  <p:slideViewPr>
    <p:cSldViewPr>
      <p:cViewPr varScale="1">
        <p:scale>
          <a:sx n="74" d="100"/>
          <a:sy n="74" d="100"/>
        </p:scale>
        <p:origin x="1704" y="66"/>
      </p:cViewPr>
      <p:guideLst>
        <p:guide orient="horz" pos="3024"/>
        <p:guide pos="40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FD6CC57-8ED3-D95F-86B6-6A344D5E24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9" tIns="48149" rIns="96299" bIns="48149" numCol="1" anchor="t" anchorCtr="0" compatLnSpc="1">
            <a:prstTxWarp prst="textNoShape">
              <a:avLst/>
            </a:prstTxWarp>
          </a:bodyPr>
          <a:lstStyle>
            <a:lvl1pPr algn="l" defTabSz="96356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A43775C-A6E7-7A1E-8C45-FDEE8891D6A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0963" y="0"/>
            <a:ext cx="29765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9" tIns="48149" rIns="96299" bIns="48149" numCol="1" anchor="t" anchorCtr="0" compatLnSpc="1">
            <a:prstTxWarp prst="textNoShape">
              <a:avLst/>
            </a:prstTxWarp>
          </a:bodyPr>
          <a:lstStyle>
            <a:lvl1pPr algn="r" defTabSz="96356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F274E63-1B5F-F98E-7563-A0C3DD31EAF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93250"/>
            <a:ext cx="29765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9" tIns="48149" rIns="96299" bIns="48149" numCol="1" anchor="b" anchorCtr="0" compatLnSpc="1">
            <a:prstTxWarp prst="textNoShape">
              <a:avLst/>
            </a:prstTxWarp>
          </a:bodyPr>
          <a:lstStyle>
            <a:lvl1pPr algn="l" defTabSz="963568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6E883800-3610-D6E4-96D6-EA90C26213E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0963" y="9493250"/>
            <a:ext cx="2976562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9" tIns="48149" rIns="96299" bIns="48149" numCol="1" anchor="b" anchorCtr="0" compatLnSpc="1">
            <a:prstTxWarp prst="textNoShape">
              <a:avLst/>
            </a:prstTxWarp>
          </a:bodyPr>
          <a:lstStyle>
            <a:lvl1pPr algn="r" defTabSz="962025" eaLnBrk="1" hangingPunct="1">
              <a:defRPr sz="1300" smtClean="0"/>
            </a:lvl1pPr>
          </a:lstStyle>
          <a:p>
            <a:pPr>
              <a:defRPr/>
            </a:pPr>
            <a:fld id="{005285E4-D5A0-477C-9271-2C15DED70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0622328D-D2E2-05F1-57CB-F3158E7B2F8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6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351" tIns="34177" rIns="68351" bIns="34177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3C4EC47-3E19-9444-02CF-88C43E4D319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9375" y="0"/>
            <a:ext cx="2976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351" tIns="34177" rIns="68351" bIns="3417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8D2F17D-71C6-4794-7F92-43A74A8E609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6625" y="749300"/>
            <a:ext cx="4997450" cy="3748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A1E7D080-75AF-18ED-6B2A-968781BDB1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46625"/>
            <a:ext cx="549433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351" tIns="34177" rIns="68351" bIns="341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7AB3E9DD-BBB4-589C-C258-97448AF69C1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0075"/>
            <a:ext cx="2976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351" tIns="34177" rIns="68351" bIns="3417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B72A8784-814F-3FB4-8442-47181A7DE74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9375" y="9490075"/>
            <a:ext cx="29765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8351" tIns="34177" rIns="68351" bIns="341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/>
            </a:lvl1pPr>
          </a:lstStyle>
          <a:p>
            <a:pPr>
              <a:defRPr/>
            </a:pPr>
            <a:fld id="{52BC061B-EC06-48A1-8FB4-C89088849A2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2FC608D-71F1-ECDC-4910-DD7E85DB53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002EBA-66A4-45AC-BF9A-9C370D044B8A}" type="slidenum">
              <a:rPr lang="en-GB" altLang="en-US" sz="900"/>
              <a:pPr>
                <a:spcBef>
                  <a:spcPct val="0"/>
                </a:spcBef>
              </a:pPr>
              <a:t>1</a:t>
            </a:fld>
            <a:endParaRPr lang="en-GB" altLang="en-US" sz="9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BF215BB0-FC8D-0DBA-C896-AECDCAF5D3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3590780-06CF-85F3-9EE7-5EB38EE3EC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>
                <a:latin typeface="Arial" panose="020B0604020202020204" pitchFamily="34" charset="0"/>
              </a:rPr>
              <a:t>To print PDF </a:t>
            </a:r>
            <a:r>
              <a:rPr lang="en-GB" altLang="en-US">
                <a:latin typeface="Arial" panose="020B0604020202020204" pitchFamily="34" charset="0"/>
                <a:sym typeface="Wingdings" panose="05000000000000000000" pitchFamily="2" charset="2"/>
              </a:rPr>
              <a:t> Ensure CutePDF Set to “Landscape”, “A3” and 110% Scaling</a:t>
            </a:r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440" y="2982913"/>
            <a:ext cx="10880725" cy="2057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875" y="5440367"/>
            <a:ext cx="8959850" cy="2454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1B48B3-4FEC-BD36-B285-0AC433C65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E256D5-7B60-2429-0DC9-DF84933AC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3A68A8-E6A6-258D-870F-32D1A23AD9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B692C-1B86-42BC-8A2A-E64CE031288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4559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F59FC8-D434-E56C-C75E-93826B009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C6FE716-BE53-6678-A952-0ACB68E449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8CFD10-0DCA-7E9A-960C-1016008EA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B8F5A-0BB4-45CB-878C-02EF5747F2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8084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2113" y="384175"/>
            <a:ext cx="2879725" cy="81930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384175"/>
            <a:ext cx="8489950" cy="8193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BBD93D-89C3-8C23-09E6-12CD47DED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655486-65D1-A6BF-ECB6-4F445AA4E7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CE32E8-6D90-DBA9-0C67-E86C14794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DDA17-8890-4913-97E6-009D31187F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243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604059-EA4F-68E8-492D-F023A3A307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12AC5D-F6E4-1A86-CCE9-8D2A627424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C7FB11-217D-595F-3D35-429F76F1C6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8113D-E143-4CC8-8410-58D05A4958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4295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029"/>
            <a:ext cx="10880725" cy="1908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8763"/>
            <a:ext cx="10880725" cy="21002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700AAF-B352-91D1-EE42-DF9E18C7A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85CD8A-207F-E878-D877-82EF5591BD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56F2A-442D-21B9-2431-C8DBB5F9AC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E77B4-27E3-475F-8B40-4B97C021C0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5837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765" y="2239963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0" y="2239963"/>
            <a:ext cx="5684838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F621FF-0FCA-CF13-D03C-B4861C4B7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FEFB53-26EF-D849-669C-8B09E35229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EF1907-D87A-39F4-CA4B-F00B9BE768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99E7B-96E3-445B-8717-BDBE9407A3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797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763" y="2149475"/>
            <a:ext cx="5656262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763" y="3044825"/>
            <a:ext cx="5656262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2400" y="2149475"/>
            <a:ext cx="5659438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2400" y="3044825"/>
            <a:ext cx="5659438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21D5AB-1644-E254-522B-A7CD2DA0F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C4308DE-11C0-636B-D55D-8153BD7261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0BB26AB-E25C-5231-E346-2625C2E67E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1BED8-1EF8-41DC-BED4-DF7D3597BA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686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0A3AAEE-4C7D-E61C-388B-96AFC5CE3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5B2E986-6088-6EE2-E1BB-C88E9800A5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D336A-3DA0-206C-99FE-E47D38834C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10495-1659-448F-A875-077AC6CFB77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3356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5302F5B-1656-A398-4988-64F9629ED3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658D1DC-E46E-2821-56A1-F50DF902E0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7F92A78-7D75-F141-9128-F2B4F0DF25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2493D-0C22-4073-9690-F0C26DE7053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846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5" y="382592"/>
            <a:ext cx="4211637" cy="16271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388" y="382592"/>
            <a:ext cx="7156450" cy="8194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765" y="2009775"/>
            <a:ext cx="4211637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94A54B-9826-E821-328E-7269EE21F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935208-D728-8E22-365C-59108931F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A575A4-7BF3-9652-16E5-4F86947657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D853D-90BB-47C6-99DF-28B42CFBFF9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023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840" y="6721479"/>
            <a:ext cx="7680325" cy="7921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840" y="857250"/>
            <a:ext cx="7680325" cy="5761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840" y="7513639"/>
            <a:ext cx="7680325" cy="1127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35EB56-3EFC-C977-708A-C580F07C3D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9991CE-686A-227B-439C-440530E425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0EFA42-FC13-F485-7394-86C56DDD86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83388-52D3-4CA3-9EF4-DED5D6EE07D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500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E8DD92-7BB8-20FD-9154-CCE120FE7B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6BFAD19-E607-67B5-1A25-80DB0E1E0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E6980C1-F9EA-C948-CB85-5BAF40FCF7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9763" y="8743950"/>
            <a:ext cx="29876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2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E435E3-94EA-EB60-DF2A-1C88C58F36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563" y="8743950"/>
            <a:ext cx="40544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F5BF11B-55E2-7260-2753-2481CD5C118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163" y="8743950"/>
            <a:ext cx="29876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0" smtClean="0"/>
            </a:lvl1pPr>
          </a:lstStyle>
          <a:p>
            <a:pPr>
              <a:defRPr/>
            </a:pPr>
            <a:fld id="{0003072E-57B2-40CF-9F98-A72A773651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</a:defRPr>
      </a:lvl2pPr>
      <a:lvl3pPr marL="1600200" indent="-32067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3369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37941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2513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47085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11">
            <a:extLst>
              <a:ext uri="{FF2B5EF4-FFF2-40B4-BE49-F238E27FC236}">
                <a16:creationId xmlns:a16="http://schemas.microsoft.com/office/drawing/2014/main" id="{F107F74C-E718-88D7-A4EB-8EF8E45D0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76" y="333375"/>
            <a:ext cx="12253912" cy="8785225"/>
          </a:xfrm>
          <a:prstGeom prst="rect">
            <a:avLst/>
          </a:prstGeom>
          <a:solidFill>
            <a:srgbClr val="FFCC00">
              <a:alpha val="0"/>
            </a:srgbClr>
          </a:solidFill>
          <a:ln w="31750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099" name="Rectangle 38">
            <a:extLst>
              <a:ext uri="{FF2B5EF4-FFF2-40B4-BE49-F238E27FC236}">
                <a16:creationId xmlns:a16="http://schemas.microsoft.com/office/drawing/2014/main" id="{582E62F4-DF9C-B640-6A31-47DBB1B72ABA}"/>
              </a:ext>
            </a:extLst>
          </p:cNvPr>
          <p:cNvSpPr>
            <a:spLocks noChangeArrowheads="1"/>
          </p:cNvSpPr>
          <p:nvPr/>
        </p:nvSpPr>
        <p:spPr bwMode="auto">
          <a:xfrm rot="381613">
            <a:off x="12307888" y="5557838"/>
            <a:ext cx="681037" cy="1206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00" name="Freeform 142" descr="25%">
            <a:extLst>
              <a:ext uri="{FF2B5EF4-FFF2-40B4-BE49-F238E27FC236}">
                <a16:creationId xmlns:a16="http://schemas.microsoft.com/office/drawing/2014/main" id="{8CB2BF12-E441-D7AD-127B-93C5832B1EB3}"/>
              </a:ext>
            </a:extLst>
          </p:cNvPr>
          <p:cNvSpPr>
            <a:spLocks/>
          </p:cNvSpPr>
          <p:nvPr/>
        </p:nvSpPr>
        <p:spPr bwMode="auto">
          <a:xfrm>
            <a:off x="4960938" y="2855913"/>
            <a:ext cx="296862" cy="176212"/>
          </a:xfrm>
          <a:custGeom>
            <a:avLst/>
            <a:gdLst>
              <a:gd name="T0" fmla="*/ 2147483646 w 10000"/>
              <a:gd name="T1" fmla="*/ 2147483646 h 10260"/>
              <a:gd name="T2" fmla="*/ 2147483646 w 10000"/>
              <a:gd name="T3" fmla="*/ 2147483646 h 10260"/>
              <a:gd name="T4" fmla="*/ 2147483646 w 10000"/>
              <a:gd name="T5" fmla="*/ 2147483646 h 10260"/>
              <a:gd name="T6" fmla="*/ 2147483646 w 10000"/>
              <a:gd name="T7" fmla="*/ 2147483646 h 10260"/>
              <a:gd name="T8" fmla="*/ 0 w 10000"/>
              <a:gd name="T9" fmla="*/ 2147483646 h 10260"/>
              <a:gd name="T10" fmla="*/ 2147483646 w 10000"/>
              <a:gd name="T11" fmla="*/ 2147483646 h 102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000"/>
              <a:gd name="T19" fmla="*/ 0 h 10260"/>
              <a:gd name="T20" fmla="*/ 10000 w 10000"/>
              <a:gd name="T21" fmla="*/ 10260 h 102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000" h="10260">
                <a:moveTo>
                  <a:pt x="5111" y="5463"/>
                </a:moveTo>
                <a:cubicBezTo>
                  <a:pt x="6746" y="7060"/>
                  <a:pt x="9626" y="9234"/>
                  <a:pt x="9813" y="9747"/>
                </a:cubicBezTo>
                <a:cubicBezTo>
                  <a:pt x="10000" y="10260"/>
                  <a:pt x="7324" y="9085"/>
                  <a:pt x="6233" y="8540"/>
                </a:cubicBezTo>
                <a:cubicBezTo>
                  <a:pt x="5141" y="7992"/>
                  <a:pt x="4290" y="7768"/>
                  <a:pt x="3251" y="6465"/>
                </a:cubicBezTo>
                <a:cubicBezTo>
                  <a:pt x="1571" y="3643"/>
                  <a:pt x="769" y="2460"/>
                  <a:pt x="0" y="167"/>
                </a:cubicBezTo>
                <a:cubicBezTo>
                  <a:pt x="310" y="0"/>
                  <a:pt x="3476" y="3866"/>
                  <a:pt x="5111" y="5463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1" name="Freeform 142" descr="25%">
            <a:extLst>
              <a:ext uri="{FF2B5EF4-FFF2-40B4-BE49-F238E27FC236}">
                <a16:creationId xmlns:a16="http://schemas.microsoft.com/office/drawing/2014/main" id="{0F5E73EE-41BC-9E63-9240-E3CF634096A1}"/>
              </a:ext>
            </a:extLst>
          </p:cNvPr>
          <p:cNvSpPr>
            <a:spLocks/>
          </p:cNvSpPr>
          <p:nvPr/>
        </p:nvSpPr>
        <p:spPr bwMode="auto">
          <a:xfrm>
            <a:off x="6743700" y="4872038"/>
            <a:ext cx="1411288" cy="515937"/>
          </a:xfrm>
          <a:custGeom>
            <a:avLst/>
            <a:gdLst>
              <a:gd name="T0" fmla="*/ 2147483646 w 9950"/>
              <a:gd name="T1" fmla="*/ 2147483646 h 10027"/>
              <a:gd name="T2" fmla="*/ 2147483646 w 9950"/>
              <a:gd name="T3" fmla="*/ 2147483646 h 10027"/>
              <a:gd name="T4" fmla="*/ 2147483646 w 9950"/>
              <a:gd name="T5" fmla="*/ 2147483646 h 10027"/>
              <a:gd name="T6" fmla="*/ 2147483646 w 9950"/>
              <a:gd name="T7" fmla="*/ 2147483646 h 10027"/>
              <a:gd name="T8" fmla="*/ 2147483646 w 9950"/>
              <a:gd name="T9" fmla="*/ 2147483646 h 10027"/>
              <a:gd name="T10" fmla="*/ 2147483646 w 9950"/>
              <a:gd name="T11" fmla="*/ 2147483646 h 10027"/>
              <a:gd name="T12" fmla="*/ 2147483646 w 9950"/>
              <a:gd name="T13" fmla="*/ 2147483646 h 10027"/>
              <a:gd name="T14" fmla="*/ 2147483646 w 9950"/>
              <a:gd name="T15" fmla="*/ 2147483646 h 10027"/>
              <a:gd name="T16" fmla="*/ 2147483646 w 9950"/>
              <a:gd name="T17" fmla="*/ 2147483646 h 10027"/>
              <a:gd name="T18" fmla="*/ 2147483646 w 9950"/>
              <a:gd name="T19" fmla="*/ 2147483646 h 10027"/>
              <a:gd name="T20" fmla="*/ 2147483646 w 9950"/>
              <a:gd name="T21" fmla="*/ 2147483646 h 100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950"/>
              <a:gd name="T34" fmla="*/ 0 h 10027"/>
              <a:gd name="T35" fmla="*/ 9950 w 9950"/>
              <a:gd name="T36" fmla="*/ 10027 h 10027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950" h="10027">
                <a:moveTo>
                  <a:pt x="828" y="2746"/>
                </a:moveTo>
                <a:cubicBezTo>
                  <a:pt x="414" y="1697"/>
                  <a:pt x="0" y="0"/>
                  <a:pt x="235" y="247"/>
                </a:cubicBezTo>
                <a:cubicBezTo>
                  <a:pt x="470" y="494"/>
                  <a:pt x="1455" y="2993"/>
                  <a:pt x="2273" y="4227"/>
                </a:cubicBezTo>
                <a:cubicBezTo>
                  <a:pt x="3089" y="5461"/>
                  <a:pt x="3873" y="6835"/>
                  <a:pt x="5127" y="7652"/>
                </a:cubicBezTo>
                <a:cubicBezTo>
                  <a:pt x="6381" y="8470"/>
                  <a:pt x="8998" y="8765"/>
                  <a:pt x="9793" y="9133"/>
                </a:cubicBezTo>
                <a:cubicBezTo>
                  <a:pt x="9950" y="9686"/>
                  <a:pt x="9833" y="9351"/>
                  <a:pt x="9900" y="9858"/>
                </a:cubicBezTo>
                <a:cubicBezTo>
                  <a:pt x="9648" y="9949"/>
                  <a:pt x="9602" y="10027"/>
                  <a:pt x="9288" y="9953"/>
                </a:cubicBezTo>
                <a:cubicBezTo>
                  <a:pt x="8974" y="9879"/>
                  <a:pt x="8674" y="9671"/>
                  <a:pt x="8014" y="9411"/>
                </a:cubicBezTo>
                <a:cubicBezTo>
                  <a:pt x="7354" y="9151"/>
                  <a:pt x="6218" y="8979"/>
                  <a:pt x="5328" y="8393"/>
                </a:cubicBezTo>
                <a:cubicBezTo>
                  <a:pt x="4439" y="7807"/>
                  <a:pt x="3425" y="6850"/>
                  <a:pt x="2675" y="5894"/>
                </a:cubicBezTo>
                <a:cubicBezTo>
                  <a:pt x="1926" y="4937"/>
                  <a:pt x="1209" y="3394"/>
                  <a:pt x="828" y="2746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2" name="Freeform 142" descr="25%">
            <a:extLst>
              <a:ext uri="{FF2B5EF4-FFF2-40B4-BE49-F238E27FC236}">
                <a16:creationId xmlns:a16="http://schemas.microsoft.com/office/drawing/2014/main" id="{5EE69DAD-E1AD-374E-F177-C30BAA3F1894}"/>
              </a:ext>
            </a:extLst>
          </p:cNvPr>
          <p:cNvSpPr>
            <a:spLocks/>
          </p:cNvSpPr>
          <p:nvPr/>
        </p:nvSpPr>
        <p:spPr bwMode="auto">
          <a:xfrm>
            <a:off x="6372225" y="3625850"/>
            <a:ext cx="361950" cy="590550"/>
          </a:xfrm>
          <a:custGeom>
            <a:avLst/>
            <a:gdLst>
              <a:gd name="T0" fmla="*/ 2147483646 w 228"/>
              <a:gd name="T1" fmla="*/ 2147483646 h 372"/>
              <a:gd name="T2" fmla="*/ 2147483646 w 228"/>
              <a:gd name="T3" fmla="*/ 2147483646 h 372"/>
              <a:gd name="T4" fmla="*/ 2147483646 w 228"/>
              <a:gd name="T5" fmla="*/ 2147483646 h 372"/>
              <a:gd name="T6" fmla="*/ 2147483646 w 228"/>
              <a:gd name="T7" fmla="*/ 2147483646 h 372"/>
              <a:gd name="T8" fmla="*/ 2147483646 w 228"/>
              <a:gd name="T9" fmla="*/ 2147483646 h 372"/>
              <a:gd name="T10" fmla="*/ 2147483646 w 228"/>
              <a:gd name="T11" fmla="*/ 2147483646 h 372"/>
              <a:gd name="T12" fmla="*/ 2147483646 w 228"/>
              <a:gd name="T13" fmla="*/ 2147483646 h 37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8"/>
              <a:gd name="T22" fmla="*/ 0 h 372"/>
              <a:gd name="T23" fmla="*/ 111 w 228"/>
              <a:gd name="T24" fmla="*/ 47 h 37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8" h="372">
                <a:moveTo>
                  <a:pt x="212" y="208"/>
                </a:moveTo>
                <a:cubicBezTo>
                  <a:pt x="228" y="256"/>
                  <a:pt x="228" y="372"/>
                  <a:pt x="221" y="370"/>
                </a:cubicBezTo>
                <a:cubicBezTo>
                  <a:pt x="214" y="368"/>
                  <a:pt x="188" y="240"/>
                  <a:pt x="167" y="193"/>
                </a:cubicBezTo>
                <a:cubicBezTo>
                  <a:pt x="146" y="146"/>
                  <a:pt x="122" y="123"/>
                  <a:pt x="95" y="91"/>
                </a:cubicBezTo>
                <a:cubicBezTo>
                  <a:pt x="68" y="59"/>
                  <a:pt x="0" y="2"/>
                  <a:pt x="5" y="1"/>
                </a:cubicBezTo>
                <a:cubicBezTo>
                  <a:pt x="10" y="0"/>
                  <a:pt x="94" y="48"/>
                  <a:pt x="128" y="82"/>
                </a:cubicBezTo>
                <a:cubicBezTo>
                  <a:pt x="162" y="116"/>
                  <a:pt x="196" y="160"/>
                  <a:pt x="212" y="208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3" name="Freeform 142" descr="25%">
            <a:extLst>
              <a:ext uri="{FF2B5EF4-FFF2-40B4-BE49-F238E27FC236}">
                <a16:creationId xmlns:a16="http://schemas.microsoft.com/office/drawing/2014/main" id="{214B2F85-D0F1-04C3-E4B8-915C2FFC24CC}"/>
              </a:ext>
            </a:extLst>
          </p:cNvPr>
          <p:cNvSpPr>
            <a:spLocks/>
          </p:cNvSpPr>
          <p:nvPr/>
        </p:nvSpPr>
        <p:spPr bwMode="auto">
          <a:xfrm>
            <a:off x="6070600" y="3681413"/>
            <a:ext cx="488950" cy="1201737"/>
          </a:xfrm>
          <a:custGeom>
            <a:avLst/>
            <a:gdLst>
              <a:gd name="T0" fmla="*/ 2147483646 w 308"/>
              <a:gd name="T1" fmla="*/ 2147483646 h 757"/>
              <a:gd name="T2" fmla="*/ 2147483646 w 308"/>
              <a:gd name="T3" fmla="*/ 2147483646 h 757"/>
              <a:gd name="T4" fmla="*/ 2147483646 w 308"/>
              <a:gd name="T5" fmla="*/ 2147483646 h 757"/>
              <a:gd name="T6" fmla="*/ 2147483646 w 308"/>
              <a:gd name="T7" fmla="*/ 2147483646 h 757"/>
              <a:gd name="T8" fmla="*/ 2147483646 w 308"/>
              <a:gd name="T9" fmla="*/ 2147483646 h 757"/>
              <a:gd name="T10" fmla="*/ 2147483646 w 308"/>
              <a:gd name="T11" fmla="*/ 2147483646 h 757"/>
              <a:gd name="T12" fmla="*/ 2147483646 w 308"/>
              <a:gd name="T13" fmla="*/ 2147483646 h 7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8"/>
              <a:gd name="T22" fmla="*/ 0 h 757"/>
              <a:gd name="T23" fmla="*/ 111 w 308"/>
              <a:gd name="T24" fmla="*/ 47 h 75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8" h="757">
                <a:moveTo>
                  <a:pt x="294" y="332"/>
                </a:moveTo>
                <a:cubicBezTo>
                  <a:pt x="292" y="374"/>
                  <a:pt x="264" y="429"/>
                  <a:pt x="258" y="470"/>
                </a:cubicBezTo>
                <a:cubicBezTo>
                  <a:pt x="252" y="511"/>
                  <a:pt x="252" y="544"/>
                  <a:pt x="255" y="581"/>
                </a:cubicBezTo>
                <a:cubicBezTo>
                  <a:pt x="258" y="618"/>
                  <a:pt x="274" y="664"/>
                  <a:pt x="276" y="692"/>
                </a:cubicBezTo>
                <a:cubicBezTo>
                  <a:pt x="278" y="720"/>
                  <a:pt x="273" y="757"/>
                  <a:pt x="264" y="749"/>
                </a:cubicBezTo>
                <a:cubicBezTo>
                  <a:pt x="255" y="741"/>
                  <a:pt x="232" y="680"/>
                  <a:pt x="222" y="641"/>
                </a:cubicBezTo>
                <a:cubicBezTo>
                  <a:pt x="212" y="602"/>
                  <a:pt x="204" y="559"/>
                  <a:pt x="204" y="518"/>
                </a:cubicBezTo>
                <a:cubicBezTo>
                  <a:pt x="204" y="477"/>
                  <a:pt x="213" y="440"/>
                  <a:pt x="219" y="392"/>
                </a:cubicBezTo>
                <a:cubicBezTo>
                  <a:pt x="225" y="344"/>
                  <a:pt x="254" y="277"/>
                  <a:pt x="240" y="227"/>
                </a:cubicBezTo>
                <a:cubicBezTo>
                  <a:pt x="226" y="177"/>
                  <a:pt x="173" y="126"/>
                  <a:pt x="135" y="89"/>
                </a:cubicBezTo>
                <a:cubicBezTo>
                  <a:pt x="97" y="52"/>
                  <a:pt x="0" y="4"/>
                  <a:pt x="9" y="2"/>
                </a:cubicBezTo>
                <a:cubicBezTo>
                  <a:pt x="18" y="0"/>
                  <a:pt x="142" y="38"/>
                  <a:pt x="189" y="74"/>
                </a:cubicBezTo>
                <a:cubicBezTo>
                  <a:pt x="236" y="110"/>
                  <a:pt x="274" y="175"/>
                  <a:pt x="291" y="218"/>
                </a:cubicBezTo>
                <a:cubicBezTo>
                  <a:pt x="308" y="261"/>
                  <a:pt x="294" y="308"/>
                  <a:pt x="294" y="332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4" name="Freeform 142" descr="25%">
            <a:extLst>
              <a:ext uri="{FF2B5EF4-FFF2-40B4-BE49-F238E27FC236}">
                <a16:creationId xmlns:a16="http://schemas.microsoft.com/office/drawing/2014/main" id="{6C0D6938-5395-3875-EA8C-7950EFABFC57}"/>
              </a:ext>
            </a:extLst>
          </p:cNvPr>
          <p:cNvSpPr>
            <a:spLocks/>
          </p:cNvSpPr>
          <p:nvPr/>
        </p:nvSpPr>
        <p:spPr bwMode="auto">
          <a:xfrm>
            <a:off x="3317875" y="2468563"/>
            <a:ext cx="1703388" cy="619125"/>
          </a:xfrm>
          <a:custGeom>
            <a:avLst/>
            <a:gdLst>
              <a:gd name="T0" fmla="*/ 2147483646 w 1073"/>
              <a:gd name="T1" fmla="*/ 2147483646 h 390"/>
              <a:gd name="T2" fmla="*/ 2147483646 w 1073"/>
              <a:gd name="T3" fmla="*/ 2147483646 h 390"/>
              <a:gd name="T4" fmla="*/ 2147483646 w 1073"/>
              <a:gd name="T5" fmla="*/ 2147483646 h 390"/>
              <a:gd name="T6" fmla="*/ 2147483646 w 1073"/>
              <a:gd name="T7" fmla="*/ 2147483646 h 390"/>
              <a:gd name="T8" fmla="*/ 2147483646 w 1073"/>
              <a:gd name="T9" fmla="*/ 2147483646 h 390"/>
              <a:gd name="T10" fmla="*/ 2147483646 w 1073"/>
              <a:gd name="T11" fmla="*/ 2147483646 h 390"/>
              <a:gd name="T12" fmla="*/ 2147483646 w 1073"/>
              <a:gd name="T13" fmla="*/ 2147483646 h 39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73"/>
              <a:gd name="T22" fmla="*/ 0 h 390"/>
              <a:gd name="T23" fmla="*/ 111 w 1073"/>
              <a:gd name="T24" fmla="*/ 47 h 39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73" h="390">
                <a:moveTo>
                  <a:pt x="284" y="16"/>
                </a:moveTo>
                <a:cubicBezTo>
                  <a:pt x="315" y="20"/>
                  <a:pt x="338" y="18"/>
                  <a:pt x="372" y="28"/>
                </a:cubicBezTo>
                <a:cubicBezTo>
                  <a:pt x="406" y="38"/>
                  <a:pt x="444" y="58"/>
                  <a:pt x="491" y="78"/>
                </a:cubicBezTo>
                <a:cubicBezTo>
                  <a:pt x="538" y="98"/>
                  <a:pt x="618" y="126"/>
                  <a:pt x="656" y="145"/>
                </a:cubicBezTo>
                <a:cubicBezTo>
                  <a:pt x="694" y="164"/>
                  <a:pt x="696" y="178"/>
                  <a:pt x="722" y="192"/>
                </a:cubicBezTo>
                <a:cubicBezTo>
                  <a:pt x="748" y="206"/>
                  <a:pt x="767" y="206"/>
                  <a:pt x="815" y="231"/>
                </a:cubicBezTo>
                <a:cubicBezTo>
                  <a:pt x="863" y="256"/>
                  <a:pt x="969" y="314"/>
                  <a:pt x="1010" y="340"/>
                </a:cubicBezTo>
                <a:cubicBezTo>
                  <a:pt x="1051" y="366"/>
                  <a:pt x="1073" y="390"/>
                  <a:pt x="1059" y="387"/>
                </a:cubicBezTo>
                <a:cubicBezTo>
                  <a:pt x="1045" y="384"/>
                  <a:pt x="1004" y="359"/>
                  <a:pt x="927" y="322"/>
                </a:cubicBezTo>
                <a:cubicBezTo>
                  <a:pt x="850" y="285"/>
                  <a:pt x="695" y="205"/>
                  <a:pt x="596" y="162"/>
                </a:cubicBezTo>
                <a:cubicBezTo>
                  <a:pt x="497" y="119"/>
                  <a:pt x="405" y="87"/>
                  <a:pt x="332" y="66"/>
                </a:cubicBezTo>
                <a:cubicBezTo>
                  <a:pt x="259" y="45"/>
                  <a:pt x="209" y="40"/>
                  <a:pt x="156" y="37"/>
                </a:cubicBezTo>
                <a:cubicBezTo>
                  <a:pt x="103" y="34"/>
                  <a:pt x="28" y="53"/>
                  <a:pt x="14" y="48"/>
                </a:cubicBezTo>
                <a:cubicBezTo>
                  <a:pt x="0" y="43"/>
                  <a:pt x="46" y="14"/>
                  <a:pt x="74" y="7"/>
                </a:cubicBezTo>
                <a:cubicBezTo>
                  <a:pt x="102" y="0"/>
                  <a:pt x="150" y="4"/>
                  <a:pt x="185" y="6"/>
                </a:cubicBezTo>
                <a:cubicBezTo>
                  <a:pt x="220" y="8"/>
                  <a:pt x="258" y="19"/>
                  <a:pt x="284" y="16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Freeform 142" descr="25%">
            <a:extLst>
              <a:ext uri="{FF2B5EF4-FFF2-40B4-BE49-F238E27FC236}">
                <a16:creationId xmlns:a16="http://schemas.microsoft.com/office/drawing/2014/main" id="{BEFFB2B0-2847-9BE0-573A-4E33759E9728}"/>
              </a:ext>
            </a:extLst>
          </p:cNvPr>
          <p:cNvSpPr>
            <a:spLocks/>
          </p:cNvSpPr>
          <p:nvPr/>
        </p:nvSpPr>
        <p:spPr bwMode="auto">
          <a:xfrm>
            <a:off x="1479550" y="2801938"/>
            <a:ext cx="704850" cy="117475"/>
          </a:xfrm>
          <a:custGeom>
            <a:avLst/>
            <a:gdLst>
              <a:gd name="T0" fmla="*/ 2147483646 w 444"/>
              <a:gd name="T1" fmla="*/ 2147483646 h 74"/>
              <a:gd name="T2" fmla="*/ 2147483646 w 444"/>
              <a:gd name="T3" fmla="*/ 2147483646 h 74"/>
              <a:gd name="T4" fmla="*/ 2147483646 w 444"/>
              <a:gd name="T5" fmla="*/ 2147483646 h 74"/>
              <a:gd name="T6" fmla="*/ 2147483646 w 444"/>
              <a:gd name="T7" fmla="*/ 2147483646 h 74"/>
              <a:gd name="T8" fmla="*/ 2147483646 w 444"/>
              <a:gd name="T9" fmla="*/ 2147483646 h 74"/>
              <a:gd name="T10" fmla="*/ 2147483646 w 444"/>
              <a:gd name="T11" fmla="*/ 2147483646 h 74"/>
              <a:gd name="T12" fmla="*/ 2147483646 w 444"/>
              <a:gd name="T13" fmla="*/ 2147483646 h 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44"/>
              <a:gd name="T22" fmla="*/ 0 h 74"/>
              <a:gd name="T23" fmla="*/ 111 w 444"/>
              <a:gd name="T24" fmla="*/ 47 h 7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44" h="74">
                <a:moveTo>
                  <a:pt x="179" y="25"/>
                </a:moveTo>
                <a:cubicBezTo>
                  <a:pt x="199" y="27"/>
                  <a:pt x="239" y="15"/>
                  <a:pt x="264" y="15"/>
                </a:cubicBezTo>
                <a:cubicBezTo>
                  <a:pt x="289" y="15"/>
                  <a:pt x="304" y="24"/>
                  <a:pt x="332" y="28"/>
                </a:cubicBezTo>
                <a:cubicBezTo>
                  <a:pt x="360" y="32"/>
                  <a:pt x="444" y="35"/>
                  <a:pt x="431" y="42"/>
                </a:cubicBezTo>
                <a:cubicBezTo>
                  <a:pt x="418" y="49"/>
                  <a:pt x="313" y="66"/>
                  <a:pt x="255" y="70"/>
                </a:cubicBezTo>
                <a:cubicBezTo>
                  <a:pt x="197" y="74"/>
                  <a:pt x="121" y="70"/>
                  <a:pt x="80" y="67"/>
                </a:cubicBezTo>
                <a:cubicBezTo>
                  <a:pt x="39" y="64"/>
                  <a:pt x="0" y="61"/>
                  <a:pt x="11" y="51"/>
                </a:cubicBezTo>
                <a:cubicBezTo>
                  <a:pt x="22" y="41"/>
                  <a:pt x="116" y="8"/>
                  <a:pt x="144" y="4"/>
                </a:cubicBezTo>
                <a:cubicBezTo>
                  <a:pt x="172" y="0"/>
                  <a:pt x="159" y="23"/>
                  <a:pt x="179" y="25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6" name="Freeform 142" descr="25%">
            <a:extLst>
              <a:ext uri="{FF2B5EF4-FFF2-40B4-BE49-F238E27FC236}">
                <a16:creationId xmlns:a16="http://schemas.microsoft.com/office/drawing/2014/main" id="{56C0FA3D-5AD1-6D0A-C6B2-4A630CC38A05}"/>
              </a:ext>
            </a:extLst>
          </p:cNvPr>
          <p:cNvSpPr>
            <a:spLocks/>
          </p:cNvSpPr>
          <p:nvPr/>
        </p:nvSpPr>
        <p:spPr bwMode="auto">
          <a:xfrm>
            <a:off x="-2400300" y="3122613"/>
            <a:ext cx="331787" cy="203200"/>
          </a:xfrm>
          <a:custGeom>
            <a:avLst/>
            <a:gdLst>
              <a:gd name="T0" fmla="*/ 2147483646 w 209"/>
              <a:gd name="T1" fmla="*/ 2147483646 h 128"/>
              <a:gd name="T2" fmla="*/ 2147483646 w 209"/>
              <a:gd name="T3" fmla="*/ 2147483646 h 128"/>
              <a:gd name="T4" fmla="*/ 2147483646 w 209"/>
              <a:gd name="T5" fmla="*/ 2147483646 h 128"/>
              <a:gd name="T6" fmla="*/ 2147483646 w 209"/>
              <a:gd name="T7" fmla="*/ 2147483646 h 128"/>
              <a:gd name="T8" fmla="*/ 2147483646 w 209"/>
              <a:gd name="T9" fmla="*/ 2147483646 h 128"/>
              <a:gd name="T10" fmla="*/ 2147483646 w 209"/>
              <a:gd name="T11" fmla="*/ 2147483646 h 128"/>
              <a:gd name="T12" fmla="*/ 2147483646 w 209"/>
              <a:gd name="T13" fmla="*/ 2147483646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9"/>
              <a:gd name="T22" fmla="*/ 0 h 128"/>
              <a:gd name="T23" fmla="*/ 111 w 209"/>
              <a:gd name="T24" fmla="*/ 47 h 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9" h="128">
                <a:moveTo>
                  <a:pt x="14" y="125"/>
                </a:moveTo>
                <a:cubicBezTo>
                  <a:pt x="0" y="128"/>
                  <a:pt x="20" y="110"/>
                  <a:pt x="32" y="95"/>
                </a:cubicBezTo>
                <a:cubicBezTo>
                  <a:pt x="44" y="80"/>
                  <a:pt x="67" y="48"/>
                  <a:pt x="88" y="32"/>
                </a:cubicBezTo>
                <a:cubicBezTo>
                  <a:pt x="109" y="16"/>
                  <a:pt x="139" y="0"/>
                  <a:pt x="158" y="0"/>
                </a:cubicBezTo>
                <a:cubicBezTo>
                  <a:pt x="177" y="0"/>
                  <a:pt x="209" y="16"/>
                  <a:pt x="202" y="29"/>
                </a:cubicBezTo>
                <a:lnTo>
                  <a:pt x="118" y="77"/>
                </a:lnTo>
                <a:lnTo>
                  <a:pt x="14" y="125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7" name="Freeform 142" descr="25%">
            <a:extLst>
              <a:ext uri="{FF2B5EF4-FFF2-40B4-BE49-F238E27FC236}">
                <a16:creationId xmlns:a16="http://schemas.microsoft.com/office/drawing/2014/main" id="{96DD1BDA-D875-611E-B307-3E029F8B83BC}"/>
              </a:ext>
            </a:extLst>
          </p:cNvPr>
          <p:cNvSpPr>
            <a:spLocks/>
          </p:cNvSpPr>
          <p:nvPr/>
        </p:nvSpPr>
        <p:spPr bwMode="auto">
          <a:xfrm>
            <a:off x="-1173163" y="2178050"/>
            <a:ext cx="301625" cy="192088"/>
          </a:xfrm>
          <a:custGeom>
            <a:avLst/>
            <a:gdLst>
              <a:gd name="T0" fmla="*/ 2147483646 w 190"/>
              <a:gd name="T1" fmla="*/ 2147483646 h 121"/>
              <a:gd name="T2" fmla="*/ 2147483646 w 190"/>
              <a:gd name="T3" fmla="*/ 2147483646 h 121"/>
              <a:gd name="T4" fmla="*/ 2147483646 w 190"/>
              <a:gd name="T5" fmla="*/ 2147483646 h 121"/>
              <a:gd name="T6" fmla="*/ 2147483646 w 190"/>
              <a:gd name="T7" fmla="*/ 2147483646 h 121"/>
              <a:gd name="T8" fmla="*/ 2147483646 w 190"/>
              <a:gd name="T9" fmla="*/ 2147483646 h 121"/>
              <a:gd name="T10" fmla="*/ 2147483646 w 190"/>
              <a:gd name="T11" fmla="*/ 2147483646 h 121"/>
              <a:gd name="T12" fmla="*/ 2147483646 w 190"/>
              <a:gd name="T13" fmla="*/ 2147483646 h 12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0"/>
              <a:gd name="T22" fmla="*/ 0 h 121"/>
              <a:gd name="T23" fmla="*/ 111 w 190"/>
              <a:gd name="T24" fmla="*/ 47 h 12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0" h="121">
                <a:moveTo>
                  <a:pt x="9" y="120"/>
                </a:moveTo>
                <a:cubicBezTo>
                  <a:pt x="0" y="121"/>
                  <a:pt x="35" y="77"/>
                  <a:pt x="45" y="60"/>
                </a:cubicBezTo>
                <a:cubicBezTo>
                  <a:pt x="55" y="43"/>
                  <a:pt x="58" y="30"/>
                  <a:pt x="72" y="21"/>
                </a:cubicBezTo>
                <a:cubicBezTo>
                  <a:pt x="86" y="12"/>
                  <a:pt x="113" y="8"/>
                  <a:pt x="131" y="6"/>
                </a:cubicBezTo>
                <a:cubicBezTo>
                  <a:pt x="149" y="4"/>
                  <a:pt x="190" y="0"/>
                  <a:pt x="184" y="8"/>
                </a:cubicBezTo>
                <a:lnTo>
                  <a:pt x="97" y="53"/>
                </a:lnTo>
                <a:lnTo>
                  <a:pt x="9" y="120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8" name="Freeform 142" descr="25%">
            <a:extLst>
              <a:ext uri="{FF2B5EF4-FFF2-40B4-BE49-F238E27FC236}">
                <a16:creationId xmlns:a16="http://schemas.microsoft.com/office/drawing/2014/main" id="{7708C3E2-9B39-C1A4-B4D9-67094E769CAB}"/>
              </a:ext>
            </a:extLst>
          </p:cNvPr>
          <p:cNvSpPr>
            <a:spLocks/>
          </p:cNvSpPr>
          <p:nvPr/>
        </p:nvSpPr>
        <p:spPr bwMode="auto">
          <a:xfrm>
            <a:off x="-417513" y="2066925"/>
            <a:ext cx="401638" cy="173038"/>
          </a:xfrm>
          <a:custGeom>
            <a:avLst/>
            <a:gdLst>
              <a:gd name="T0" fmla="*/ 2147483646 w 253"/>
              <a:gd name="T1" fmla="*/ 2147483646 h 109"/>
              <a:gd name="T2" fmla="*/ 2147483646 w 253"/>
              <a:gd name="T3" fmla="*/ 2147483646 h 109"/>
              <a:gd name="T4" fmla="*/ 2147483646 w 253"/>
              <a:gd name="T5" fmla="*/ 2147483646 h 109"/>
              <a:gd name="T6" fmla="*/ 2147483646 w 253"/>
              <a:gd name="T7" fmla="*/ 2147483646 h 109"/>
              <a:gd name="T8" fmla="*/ 2147483646 w 253"/>
              <a:gd name="T9" fmla="*/ 2147483646 h 109"/>
              <a:gd name="T10" fmla="*/ 2147483646 w 253"/>
              <a:gd name="T11" fmla="*/ 2147483646 h 109"/>
              <a:gd name="T12" fmla="*/ 2147483646 w 253"/>
              <a:gd name="T13" fmla="*/ 2147483646 h 10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53"/>
              <a:gd name="T22" fmla="*/ 0 h 109"/>
              <a:gd name="T23" fmla="*/ 111 w 253"/>
              <a:gd name="T24" fmla="*/ 47 h 109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53" h="109">
                <a:moveTo>
                  <a:pt x="5" y="31"/>
                </a:moveTo>
                <a:cubicBezTo>
                  <a:pt x="0" y="22"/>
                  <a:pt x="93" y="6"/>
                  <a:pt x="122" y="3"/>
                </a:cubicBezTo>
                <a:cubicBezTo>
                  <a:pt x="151" y="0"/>
                  <a:pt x="162" y="5"/>
                  <a:pt x="177" y="12"/>
                </a:cubicBezTo>
                <a:cubicBezTo>
                  <a:pt x="192" y="18"/>
                  <a:pt x="202" y="21"/>
                  <a:pt x="213" y="37"/>
                </a:cubicBezTo>
                <a:cubicBezTo>
                  <a:pt x="224" y="53"/>
                  <a:pt x="253" y="104"/>
                  <a:pt x="243" y="109"/>
                </a:cubicBezTo>
                <a:lnTo>
                  <a:pt x="153" y="69"/>
                </a:lnTo>
                <a:lnTo>
                  <a:pt x="5" y="31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9" name="Freeform 144" descr="25%">
            <a:extLst>
              <a:ext uri="{FF2B5EF4-FFF2-40B4-BE49-F238E27FC236}">
                <a16:creationId xmlns:a16="http://schemas.microsoft.com/office/drawing/2014/main" id="{34B07D38-069A-D348-C0FC-0231233D4EDB}"/>
              </a:ext>
            </a:extLst>
          </p:cNvPr>
          <p:cNvSpPr>
            <a:spLocks/>
          </p:cNvSpPr>
          <p:nvPr/>
        </p:nvSpPr>
        <p:spPr bwMode="auto">
          <a:xfrm>
            <a:off x="-101600" y="1984375"/>
            <a:ext cx="798513" cy="455613"/>
          </a:xfrm>
          <a:custGeom>
            <a:avLst/>
            <a:gdLst>
              <a:gd name="T0" fmla="*/ 2147483646 w 503"/>
              <a:gd name="T1" fmla="*/ 2147483646 h 287"/>
              <a:gd name="T2" fmla="*/ 2147483646 w 503"/>
              <a:gd name="T3" fmla="*/ 2147483646 h 287"/>
              <a:gd name="T4" fmla="*/ 2147483646 w 503"/>
              <a:gd name="T5" fmla="*/ 2147483646 h 287"/>
              <a:gd name="T6" fmla="*/ 2147483646 w 503"/>
              <a:gd name="T7" fmla="*/ 2147483646 h 287"/>
              <a:gd name="T8" fmla="*/ 2147483646 w 503"/>
              <a:gd name="T9" fmla="*/ 2147483646 h 287"/>
              <a:gd name="T10" fmla="*/ 2147483646 w 503"/>
              <a:gd name="T11" fmla="*/ 0 h 287"/>
              <a:gd name="T12" fmla="*/ 2147483646 w 503"/>
              <a:gd name="T13" fmla="*/ 2147483646 h 287"/>
              <a:gd name="T14" fmla="*/ 2147483646 w 503"/>
              <a:gd name="T15" fmla="*/ 2147483646 h 28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"/>
              <a:gd name="T25" fmla="*/ 0 h 287"/>
              <a:gd name="T26" fmla="*/ 238 w 503"/>
              <a:gd name="T27" fmla="*/ 157 h 28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" h="287">
                <a:moveTo>
                  <a:pt x="460" y="237"/>
                </a:moveTo>
                <a:cubicBezTo>
                  <a:pt x="503" y="275"/>
                  <a:pt x="450" y="287"/>
                  <a:pt x="424" y="283"/>
                </a:cubicBezTo>
                <a:cubicBezTo>
                  <a:pt x="398" y="279"/>
                  <a:pt x="334" y="224"/>
                  <a:pt x="306" y="211"/>
                </a:cubicBezTo>
                <a:cubicBezTo>
                  <a:pt x="278" y="198"/>
                  <a:pt x="281" y="215"/>
                  <a:pt x="254" y="203"/>
                </a:cubicBezTo>
                <a:cubicBezTo>
                  <a:pt x="227" y="191"/>
                  <a:pt x="181" y="164"/>
                  <a:pt x="144" y="137"/>
                </a:cubicBezTo>
                <a:cubicBezTo>
                  <a:pt x="107" y="110"/>
                  <a:pt x="54" y="63"/>
                  <a:pt x="34" y="41"/>
                </a:cubicBezTo>
                <a:cubicBezTo>
                  <a:pt x="14" y="19"/>
                  <a:pt x="0" y="0"/>
                  <a:pt x="22" y="3"/>
                </a:cubicBezTo>
                <a:lnTo>
                  <a:pt x="164" y="57"/>
                </a:lnTo>
                <a:lnTo>
                  <a:pt x="460" y="237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0" name="Freeform 145" descr="25%">
            <a:extLst>
              <a:ext uri="{FF2B5EF4-FFF2-40B4-BE49-F238E27FC236}">
                <a16:creationId xmlns:a16="http://schemas.microsoft.com/office/drawing/2014/main" id="{882E6EA4-BCF2-C810-7F6E-96B0D171BFD6}"/>
              </a:ext>
            </a:extLst>
          </p:cNvPr>
          <p:cNvSpPr>
            <a:spLocks/>
          </p:cNvSpPr>
          <p:nvPr/>
        </p:nvSpPr>
        <p:spPr bwMode="auto">
          <a:xfrm>
            <a:off x="530225" y="2514600"/>
            <a:ext cx="996950" cy="339725"/>
          </a:xfrm>
          <a:custGeom>
            <a:avLst/>
            <a:gdLst>
              <a:gd name="T0" fmla="*/ 2147483646 w 628"/>
              <a:gd name="T1" fmla="*/ 2147483646 h 214"/>
              <a:gd name="T2" fmla="*/ 2147483646 w 628"/>
              <a:gd name="T3" fmla="*/ 2147483646 h 214"/>
              <a:gd name="T4" fmla="*/ 2147483646 w 628"/>
              <a:gd name="T5" fmla="*/ 2147483646 h 214"/>
              <a:gd name="T6" fmla="*/ 2147483646 w 628"/>
              <a:gd name="T7" fmla="*/ 2147483646 h 214"/>
              <a:gd name="T8" fmla="*/ 2147483646 w 628"/>
              <a:gd name="T9" fmla="*/ 2147483646 h 214"/>
              <a:gd name="T10" fmla="*/ 2147483646 w 628"/>
              <a:gd name="T11" fmla="*/ 2147483646 h 214"/>
              <a:gd name="T12" fmla="*/ 2147483646 w 628"/>
              <a:gd name="T13" fmla="*/ 2147483646 h 214"/>
              <a:gd name="T14" fmla="*/ 2147483646 w 628"/>
              <a:gd name="T15" fmla="*/ 2147483646 h 214"/>
              <a:gd name="T16" fmla="*/ 2147483646 w 628"/>
              <a:gd name="T17" fmla="*/ 2147483646 h 214"/>
              <a:gd name="T18" fmla="*/ 2147483646 w 628"/>
              <a:gd name="T19" fmla="*/ 2147483646 h 214"/>
              <a:gd name="T20" fmla="*/ 2147483646 w 628"/>
              <a:gd name="T21" fmla="*/ 2147483646 h 214"/>
              <a:gd name="T22" fmla="*/ 2147483646 w 628"/>
              <a:gd name="T23" fmla="*/ 2147483646 h 214"/>
              <a:gd name="T24" fmla="*/ 2147483646 w 628"/>
              <a:gd name="T25" fmla="*/ 2147483646 h 214"/>
              <a:gd name="T26" fmla="*/ 2147483646 w 628"/>
              <a:gd name="T27" fmla="*/ 2147483646 h 214"/>
              <a:gd name="T28" fmla="*/ 2147483646 w 628"/>
              <a:gd name="T29" fmla="*/ 2147483646 h 214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628"/>
              <a:gd name="T46" fmla="*/ 0 h 214"/>
              <a:gd name="T47" fmla="*/ 250 w 628"/>
              <a:gd name="T48" fmla="*/ 82 h 214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628" h="214">
                <a:moveTo>
                  <a:pt x="516" y="131"/>
                </a:moveTo>
                <a:cubicBezTo>
                  <a:pt x="544" y="143"/>
                  <a:pt x="581" y="151"/>
                  <a:pt x="596" y="161"/>
                </a:cubicBezTo>
                <a:cubicBezTo>
                  <a:pt x="611" y="171"/>
                  <a:pt x="628" y="181"/>
                  <a:pt x="606" y="189"/>
                </a:cubicBezTo>
                <a:cubicBezTo>
                  <a:pt x="584" y="197"/>
                  <a:pt x="521" y="214"/>
                  <a:pt x="466" y="209"/>
                </a:cubicBezTo>
                <a:cubicBezTo>
                  <a:pt x="411" y="204"/>
                  <a:pt x="336" y="177"/>
                  <a:pt x="278" y="159"/>
                </a:cubicBezTo>
                <a:cubicBezTo>
                  <a:pt x="220" y="141"/>
                  <a:pt x="162" y="121"/>
                  <a:pt x="116" y="99"/>
                </a:cubicBezTo>
                <a:cubicBezTo>
                  <a:pt x="70" y="77"/>
                  <a:pt x="8" y="38"/>
                  <a:pt x="4" y="25"/>
                </a:cubicBezTo>
                <a:cubicBezTo>
                  <a:pt x="0" y="12"/>
                  <a:pt x="51" y="8"/>
                  <a:pt x="89" y="18"/>
                </a:cubicBezTo>
                <a:cubicBezTo>
                  <a:pt x="127" y="28"/>
                  <a:pt x="217" y="83"/>
                  <a:pt x="233" y="83"/>
                </a:cubicBezTo>
                <a:cubicBezTo>
                  <a:pt x="250" y="83"/>
                  <a:pt x="193" y="36"/>
                  <a:pt x="189" y="23"/>
                </a:cubicBezTo>
                <a:cubicBezTo>
                  <a:pt x="184" y="9"/>
                  <a:pt x="191" y="0"/>
                  <a:pt x="203" y="3"/>
                </a:cubicBezTo>
                <a:cubicBezTo>
                  <a:pt x="215" y="5"/>
                  <a:pt x="246" y="27"/>
                  <a:pt x="266" y="38"/>
                </a:cubicBezTo>
                <a:cubicBezTo>
                  <a:pt x="286" y="49"/>
                  <a:pt x="300" y="55"/>
                  <a:pt x="326" y="67"/>
                </a:cubicBezTo>
                <a:cubicBezTo>
                  <a:pt x="352" y="79"/>
                  <a:pt x="392" y="100"/>
                  <a:pt x="424" y="111"/>
                </a:cubicBezTo>
                <a:cubicBezTo>
                  <a:pt x="456" y="122"/>
                  <a:pt x="497" y="127"/>
                  <a:pt x="516" y="131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11" name="Line 15">
            <a:extLst>
              <a:ext uri="{FF2B5EF4-FFF2-40B4-BE49-F238E27FC236}">
                <a16:creationId xmlns:a16="http://schemas.microsoft.com/office/drawing/2014/main" id="{D5F9FA02-F24C-A6DF-658A-6A72D4ACE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-3906838" y="3502025"/>
            <a:ext cx="431800" cy="6477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2" name="Text Box 58">
            <a:extLst>
              <a:ext uri="{FF2B5EF4-FFF2-40B4-BE49-F238E27FC236}">
                <a16:creationId xmlns:a16="http://schemas.microsoft.com/office/drawing/2014/main" id="{61AA302F-1DEF-C250-B2C9-A0476768C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87763" y="4162425"/>
            <a:ext cx="4159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Wylam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Bridge</a:t>
            </a:r>
          </a:p>
        </p:txBody>
      </p:sp>
      <p:sp>
        <p:nvSpPr>
          <p:cNvPr id="4113" name="Rectangle 38">
            <a:extLst>
              <a:ext uri="{FF2B5EF4-FFF2-40B4-BE49-F238E27FC236}">
                <a16:creationId xmlns:a16="http://schemas.microsoft.com/office/drawing/2014/main" id="{DEF50B7B-F913-D181-A490-AC4B301496AB}"/>
              </a:ext>
            </a:extLst>
          </p:cNvPr>
          <p:cNvSpPr>
            <a:spLocks noChangeArrowheads="1"/>
          </p:cNvSpPr>
          <p:nvPr/>
        </p:nvSpPr>
        <p:spPr bwMode="auto">
          <a:xfrm rot="-1540024">
            <a:off x="-2970213" y="3141663"/>
            <a:ext cx="152400" cy="10636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14" name="Text Box 58">
            <a:extLst>
              <a:ext uri="{FF2B5EF4-FFF2-40B4-BE49-F238E27FC236}">
                <a16:creationId xmlns:a16="http://schemas.microsoft.com/office/drawing/2014/main" id="{8993164D-DBAC-BA0E-F8B9-1E4E1EC8F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71838" y="2349500"/>
            <a:ext cx="7302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Stephenson’s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Cottage</a:t>
            </a:r>
          </a:p>
        </p:txBody>
      </p:sp>
      <p:sp>
        <p:nvSpPr>
          <p:cNvPr id="4115" name="Text Box 58">
            <a:extLst>
              <a:ext uri="{FF2B5EF4-FFF2-40B4-BE49-F238E27FC236}">
                <a16:creationId xmlns:a16="http://schemas.microsoft.com/office/drawing/2014/main" id="{938DE259-F050-C878-07F7-87D374626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54450" y="3354388"/>
            <a:ext cx="33655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Weirs</a:t>
            </a:r>
          </a:p>
        </p:txBody>
      </p:sp>
      <p:sp>
        <p:nvSpPr>
          <p:cNvPr id="4116" name="Line 20">
            <a:extLst>
              <a:ext uri="{FF2B5EF4-FFF2-40B4-BE49-F238E27FC236}">
                <a16:creationId xmlns:a16="http://schemas.microsoft.com/office/drawing/2014/main" id="{68C01264-F5A4-922E-948A-C156ADCB1CBD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95700" y="3687763"/>
            <a:ext cx="73025" cy="1428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7" name="Line 21">
            <a:extLst>
              <a:ext uri="{FF2B5EF4-FFF2-40B4-BE49-F238E27FC236}">
                <a16:creationId xmlns:a16="http://schemas.microsoft.com/office/drawing/2014/main" id="{E7C2FA01-D23F-8CE5-52FF-208B01F41EFB}"/>
              </a:ext>
            </a:extLst>
          </p:cNvPr>
          <p:cNvSpPr>
            <a:spLocks noChangeShapeType="1"/>
          </p:cNvSpPr>
          <p:nvPr/>
        </p:nvSpPr>
        <p:spPr bwMode="auto">
          <a:xfrm>
            <a:off x="-3571875" y="3643313"/>
            <a:ext cx="73025" cy="1428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8" name="Line 22">
            <a:extLst>
              <a:ext uri="{FF2B5EF4-FFF2-40B4-BE49-F238E27FC236}">
                <a16:creationId xmlns:a16="http://schemas.microsoft.com/office/drawing/2014/main" id="{8F254009-6138-0BDE-862F-8CA484E4DCEE}"/>
              </a:ext>
            </a:extLst>
          </p:cNvPr>
          <p:cNvSpPr>
            <a:spLocks noChangeShapeType="1"/>
          </p:cNvSpPr>
          <p:nvPr/>
        </p:nvSpPr>
        <p:spPr bwMode="auto">
          <a:xfrm>
            <a:off x="-3452813" y="3619500"/>
            <a:ext cx="73025" cy="1428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19" name="Line 23">
            <a:extLst>
              <a:ext uri="{FF2B5EF4-FFF2-40B4-BE49-F238E27FC236}">
                <a16:creationId xmlns:a16="http://schemas.microsoft.com/office/drawing/2014/main" id="{61F64AAA-C5AA-DC7F-5F92-6A492041E9FB}"/>
              </a:ext>
            </a:extLst>
          </p:cNvPr>
          <p:cNvSpPr>
            <a:spLocks noChangeShapeType="1"/>
          </p:cNvSpPr>
          <p:nvPr/>
        </p:nvSpPr>
        <p:spPr bwMode="auto">
          <a:xfrm>
            <a:off x="-2825750" y="3000375"/>
            <a:ext cx="484187" cy="936625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0" name="Freeform 31">
            <a:extLst>
              <a:ext uri="{FF2B5EF4-FFF2-40B4-BE49-F238E27FC236}">
                <a16:creationId xmlns:a16="http://schemas.microsoft.com/office/drawing/2014/main" id="{6EDD8A46-EDF4-5ED5-2B6D-86CB84CE21E8}"/>
              </a:ext>
            </a:extLst>
          </p:cNvPr>
          <p:cNvSpPr>
            <a:spLocks/>
          </p:cNvSpPr>
          <p:nvPr/>
        </p:nvSpPr>
        <p:spPr bwMode="auto">
          <a:xfrm>
            <a:off x="-3798888" y="2698750"/>
            <a:ext cx="11826876" cy="3181350"/>
          </a:xfrm>
          <a:custGeom>
            <a:avLst/>
            <a:gdLst>
              <a:gd name="T0" fmla="*/ 2147483646 w 10001"/>
              <a:gd name="T1" fmla="*/ 2147483646 h 10000"/>
              <a:gd name="T2" fmla="*/ 2147483646 w 10001"/>
              <a:gd name="T3" fmla="*/ 2147483646 h 10000"/>
              <a:gd name="T4" fmla="*/ 2147483646 w 10001"/>
              <a:gd name="T5" fmla="*/ 2147483646 h 10000"/>
              <a:gd name="T6" fmla="*/ 2147483646 w 10001"/>
              <a:gd name="T7" fmla="*/ 2147483646 h 10000"/>
              <a:gd name="T8" fmla="*/ 2147483646 w 10001"/>
              <a:gd name="T9" fmla="*/ 2147483646 h 10000"/>
              <a:gd name="T10" fmla="*/ 2147483646 w 10001"/>
              <a:gd name="T11" fmla="*/ 2147483646 h 10000"/>
              <a:gd name="T12" fmla="*/ 2147483646 w 10001"/>
              <a:gd name="T13" fmla="*/ 2147483646 h 10000"/>
              <a:gd name="T14" fmla="*/ 2147483646 w 10001"/>
              <a:gd name="T15" fmla="*/ 2147483646 h 10000"/>
              <a:gd name="T16" fmla="*/ 2147483646 w 10001"/>
              <a:gd name="T17" fmla="*/ 2147483646 h 10000"/>
              <a:gd name="T18" fmla="*/ 2147483646 w 10001"/>
              <a:gd name="T19" fmla="*/ 2147483646 h 10000"/>
              <a:gd name="T20" fmla="*/ 2147483646 w 10001"/>
              <a:gd name="T21" fmla="*/ 2147483646 h 10000"/>
              <a:gd name="T22" fmla="*/ 2147483646 w 10001"/>
              <a:gd name="T23" fmla="*/ 2147483646 h 10000"/>
              <a:gd name="T24" fmla="*/ 2147483646 w 10001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001"/>
              <a:gd name="T40" fmla="*/ 0 h 10000"/>
              <a:gd name="T41" fmla="*/ 10001 w 10001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001" h="10000">
                <a:moveTo>
                  <a:pt x="1" y="4234"/>
                </a:moveTo>
                <a:cubicBezTo>
                  <a:pt x="0" y="4218"/>
                  <a:pt x="19" y="4346"/>
                  <a:pt x="18" y="4330"/>
                </a:cubicBezTo>
                <a:lnTo>
                  <a:pt x="667" y="3305"/>
                </a:lnTo>
                <a:cubicBezTo>
                  <a:pt x="890" y="2855"/>
                  <a:pt x="1120" y="2522"/>
                  <a:pt x="1338" y="2110"/>
                </a:cubicBezTo>
                <a:cubicBezTo>
                  <a:pt x="1811" y="1447"/>
                  <a:pt x="2412" y="509"/>
                  <a:pt x="2837" y="254"/>
                </a:cubicBezTo>
                <a:cubicBezTo>
                  <a:pt x="3262" y="0"/>
                  <a:pt x="3642" y="473"/>
                  <a:pt x="3891" y="584"/>
                </a:cubicBezTo>
                <a:cubicBezTo>
                  <a:pt x="4137" y="745"/>
                  <a:pt x="4188" y="799"/>
                  <a:pt x="4331" y="918"/>
                </a:cubicBezTo>
                <a:cubicBezTo>
                  <a:pt x="4474" y="1037"/>
                  <a:pt x="4643" y="1198"/>
                  <a:pt x="4748" y="1296"/>
                </a:cubicBezTo>
                <a:cubicBezTo>
                  <a:pt x="4791" y="1340"/>
                  <a:pt x="4837" y="1355"/>
                  <a:pt x="4959" y="1507"/>
                </a:cubicBezTo>
                <a:cubicBezTo>
                  <a:pt x="5076" y="1649"/>
                  <a:pt x="5200" y="1740"/>
                  <a:pt x="5452" y="2150"/>
                </a:cubicBezTo>
                <a:cubicBezTo>
                  <a:pt x="6130" y="3395"/>
                  <a:pt x="8944" y="8646"/>
                  <a:pt x="9088" y="8868"/>
                </a:cubicBezTo>
                <a:cubicBezTo>
                  <a:pt x="9349" y="9339"/>
                  <a:pt x="9604" y="9715"/>
                  <a:pt x="9756" y="9903"/>
                </a:cubicBezTo>
                <a:cubicBezTo>
                  <a:pt x="9920" y="9975"/>
                  <a:pt x="9956" y="9979"/>
                  <a:pt x="10001" y="10000"/>
                </a:cubicBezTo>
              </a:path>
            </a:pathLst>
          </a:custGeom>
          <a:noFill/>
          <a:ln w="38100" cmpd="dbl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1" name="Text Box 58">
            <a:extLst>
              <a:ext uri="{FF2B5EF4-FFF2-40B4-BE49-F238E27FC236}">
                <a16:creationId xmlns:a16="http://schemas.microsoft.com/office/drawing/2014/main" id="{C40C513F-1CC8-73FB-1396-00B653AF42A8}"/>
              </a:ext>
            </a:extLst>
          </p:cNvPr>
          <p:cNvSpPr txBox="1">
            <a:spLocks noChangeArrowheads="1"/>
          </p:cNvSpPr>
          <p:nvPr/>
        </p:nvSpPr>
        <p:spPr bwMode="auto">
          <a:xfrm rot="-1173783">
            <a:off x="-2111375" y="3081338"/>
            <a:ext cx="1404937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>
                <a:solidFill>
                  <a:schemeClr val="bg2"/>
                </a:solidFill>
              </a:rPr>
              <a:t>Newcastle - Carlisle railway</a:t>
            </a:r>
          </a:p>
        </p:txBody>
      </p:sp>
      <p:sp>
        <p:nvSpPr>
          <p:cNvPr id="4122" name="Rectangle 38">
            <a:extLst>
              <a:ext uri="{FF2B5EF4-FFF2-40B4-BE49-F238E27FC236}">
                <a16:creationId xmlns:a16="http://schemas.microsoft.com/office/drawing/2014/main" id="{57E6A32B-EC13-A37F-8A5B-1EA32CFD2DB5}"/>
              </a:ext>
            </a:extLst>
          </p:cNvPr>
          <p:cNvSpPr>
            <a:spLocks noChangeArrowheads="1"/>
          </p:cNvSpPr>
          <p:nvPr/>
        </p:nvSpPr>
        <p:spPr bwMode="auto">
          <a:xfrm rot="1417880">
            <a:off x="4138613" y="2809875"/>
            <a:ext cx="152400" cy="10636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23" name="Rectangle 38">
            <a:extLst>
              <a:ext uri="{FF2B5EF4-FFF2-40B4-BE49-F238E27FC236}">
                <a16:creationId xmlns:a16="http://schemas.microsoft.com/office/drawing/2014/main" id="{67A7FE95-99BF-9E63-5BFA-EE611D3313C4}"/>
              </a:ext>
            </a:extLst>
          </p:cNvPr>
          <p:cNvSpPr>
            <a:spLocks noChangeArrowheads="1"/>
          </p:cNvSpPr>
          <p:nvPr/>
        </p:nvSpPr>
        <p:spPr bwMode="auto">
          <a:xfrm rot="1417880">
            <a:off x="4513263" y="2984500"/>
            <a:ext cx="152400" cy="10636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24" name="Text Box 58">
            <a:extLst>
              <a:ext uri="{FF2B5EF4-FFF2-40B4-BE49-F238E27FC236}">
                <a16:creationId xmlns:a16="http://schemas.microsoft.com/office/drawing/2014/main" id="{5FBB2F39-AECA-1030-F864-FBA74D4DA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44550" y="2354263"/>
            <a:ext cx="627062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Golf course</a:t>
            </a:r>
          </a:p>
        </p:txBody>
      </p:sp>
      <p:sp>
        <p:nvSpPr>
          <p:cNvPr id="4125" name="Text Box 58">
            <a:extLst>
              <a:ext uri="{FF2B5EF4-FFF2-40B4-BE49-F238E27FC236}">
                <a16:creationId xmlns:a16="http://schemas.microsoft.com/office/drawing/2014/main" id="{DB41F302-B52D-A3F6-5B87-86333CBAF7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1920875"/>
            <a:ext cx="112077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TYNE RIVERSIDE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COUNTRY PARK</a:t>
            </a:r>
          </a:p>
        </p:txBody>
      </p:sp>
      <p:sp>
        <p:nvSpPr>
          <p:cNvPr id="4126" name="Freeform 137">
            <a:extLst>
              <a:ext uri="{FF2B5EF4-FFF2-40B4-BE49-F238E27FC236}">
                <a16:creationId xmlns:a16="http://schemas.microsoft.com/office/drawing/2014/main" id="{30CAC3CB-613F-6427-A4CC-5AA8A7B29C27}"/>
              </a:ext>
            </a:extLst>
          </p:cNvPr>
          <p:cNvSpPr>
            <a:spLocks/>
          </p:cNvSpPr>
          <p:nvPr/>
        </p:nvSpPr>
        <p:spPr bwMode="auto">
          <a:xfrm>
            <a:off x="-3578225" y="2182813"/>
            <a:ext cx="10864850" cy="3416300"/>
          </a:xfrm>
          <a:custGeom>
            <a:avLst/>
            <a:gdLst>
              <a:gd name="T0" fmla="*/ 0 w 11815"/>
              <a:gd name="T1" fmla="*/ 2147483646 h 10000"/>
              <a:gd name="T2" fmla="*/ 2147483646 w 11815"/>
              <a:gd name="T3" fmla="*/ 2147483646 h 10000"/>
              <a:gd name="T4" fmla="*/ 2147483646 w 11815"/>
              <a:gd name="T5" fmla="*/ 2147483646 h 10000"/>
              <a:gd name="T6" fmla="*/ 2147483646 w 11815"/>
              <a:gd name="T7" fmla="*/ 2147483646 h 10000"/>
              <a:gd name="T8" fmla="*/ 2147483646 w 11815"/>
              <a:gd name="T9" fmla="*/ 2147483646 h 10000"/>
              <a:gd name="T10" fmla="*/ 2147483646 w 11815"/>
              <a:gd name="T11" fmla="*/ 2147483646 h 10000"/>
              <a:gd name="T12" fmla="*/ 2147483646 w 11815"/>
              <a:gd name="T13" fmla="*/ 2147483646 h 10000"/>
              <a:gd name="T14" fmla="*/ 2147483646 w 11815"/>
              <a:gd name="T15" fmla="*/ 2147483646 h 10000"/>
              <a:gd name="T16" fmla="*/ 2147483646 w 11815"/>
              <a:gd name="T17" fmla="*/ 2147483646 h 10000"/>
              <a:gd name="T18" fmla="*/ 2147483646 w 11815"/>
              <a:gd name="T19" fmla="*/ 2147483646 h 10000"/>
              <a:gd name="T20" fmla="*/ 2147483646 w 11815"/>
              <a:gd name="T21" fmla="*/ 2147483646 h 10000"/>
              <a:gd name="T22" fmla="*/ 2147483646 w 11815"/>
              <a:gd name="T23" fmla="*/ 2147483646 h 10000"/>
              <a:gd name="T24" fmla="*/ 2147483646 w 11815"/>
              <a:gd name="T25" fmla="*/ 2147483646 h 10000"/>
              <a:gd name="T26" fmla="*/ 2147483646 w 11815"/>
              <a:gd name="T27" fmla="*/ 2147483646 h 10000"/>
              <a:gd name="T28" fmla="*/ 2147483646 w 11815"/>
              <a:gd name="T29" fmla="*/ 2147483646 h 10000"/>
              <a:gd name="T30" fmla="*/ 2147483646 w 11815"/>
              <a:gd name="T31" fmla="*/ 2147483646 h 10000"/>
              <a:gd name="T32" fmla="*/ 2147483646 w 11815"/>
              <a:gd name="T33" fmla="*/ 2147483646 h 10000"/>
              <a:gd name="T34" fmla="*/ 2147483646 w 11815"/>
              <a:gd name="T35" fmla="*/ 2147483646 h 10000"/>
              <a:gd name="T36" fmla="*/ 2147483646 w 11815"/>
              <a:gd name="T37" fmla="*/ 2147483646 h 10000"/>
              <a:gd name="T38" fmla="*/ 2147483646 w 11815"/>
              <a:gd name="T39" fmla="*/ 2147483646 h 10000"/>
              <a:gd name="T40" fmla="*/ 2147483646 w 11815"/>
              <a:gd name="T41" fmla="*/ 2147483646 h 10000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1815"/>
              <a:gd name="T64" fmla="*/ 0 h 10000"/>
              <a:gd name="T65" fmla="*/ 11815 w 11815"/>
              <a:gd name="T66" fmla="*/ 10000 h 10000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1815" h="10000">
                <a:moveTo>
                  <a:pt x="0" y="5036"/>
                </a:moveTo>
                <a:cubicBezTo>
                  <a:pt x="463" y="4528"/>
                  <a:pt x="1942" y="2731"/>
                  <a:pt x="2128" y="2182"/>
                </a:cubicBezTo>
                <a:cubicBezTo>
                  <a:pt x="2331" y="1532"/>
                  <a:pt x="2385" y="1655"/>
                  <a:pt x="2521" y="1089"/>
                </a:cubicBezTo>
                <a:cubicBezTo>
                  <a:pt x="2654" y="587"/>
                  <a:pt x="2936" y="358"/>
                  <a:pt x="3140" y="146"/>
                </a:cubicBezTo>
                <a:cubicBezTo>
                  <a:pt x="3345" y="0"/>
                  <a:pt x="3542" y="61"/>
                  <a:pt x="3750" y="216"/>
                </a:cubicBezTo>
                <a:cubicBezTo>
                  <a:pt x="3984" y="591"/>
                  <a:pt x="4115" y="906"/>
                  <a:pt x="4383" y="1238"/>
                </a:cubicBezTo>
                <a:cubicBezTo>
                  <a:pt x="4630" y="1556"/>
                  <a:pt x="4922" y="1945"/>
                  <a:pt x="5237" y="2126"/>
                </a:cubicBezTo>
                <a:cubicBezTo>
                  <a:pt x="5452" y="2245"/>
                  <a:pt x="5456" y="2221"/>
                  <a:pt x="5628" y="2300"/>
                </a:cubicBezTo>
                <a:cubicBezTo>
                  <a:pt x="5800" y="2333"/>
                  <a:pt x="6070" y="2315"/>
                  <a:pt x="6264" y="2253"/>
                </a:cubicBezTo>
                <a:cubicBezTo>
                  <a:pt x="6484" y="2112"/>
                  <a:pt x="6554" y="2024"/>
                  <a:pt x="6777" y="1919"/>
                </a:cubicBezTo>
                <a:cubicBezTo>
                  <a:pt x="6987" y="1508"/>
                  <a:pt x="7249" y="1840"/>
                  <a:pt x="7440" y="1528"/>
                </a:cubicBezTo>
                <a:cubicBezTo>
                  <a:pt x="7717" y="1220"/>
                  <a:pt x="7928" y="1597"/>
                  <a:pt x="8153" y="1477"/>
                </a:cubicBezTo>
                <a:cubicBezTo>
                  <a:pt x="8450" y="1599"/>
                  <a:pt x="8613" y="1946"/>
                  <a:pt x="8838" y="2225"/>
                </a:cubicBezTo>
                <a:cubicBezTo>
                  <a:pt x="9064" y="2504"/>
                  <a:pt x="9336" y="2895"/>
                  <a:pt x="9505" y="3150"/>
                </a:cubicBezTo>
                <a:cubicBezTo>
                  <a:pt x="9674" y="3406"/>
                  <a:pt x="9727" y="3589"/>
                  <a:pt x="9854" y="3760"/>
                </a:cubicBezTo>
                <a:cubicBezTo>
                  <a:pt x="10004" y="3847"/>
                  <a:pt x="10343" y="4601"/>
                  <a:pt x="10527" y="4792"/>
                </a:cubicBezTo>
                <a:cubicBezTo>
                  <a:pt x="10704" y="5080"/>
                  <a:pt x="10787" y="5146"/>
                  <a:pt x="10827" y="5488"/>
                </a:cubicBezTo>
                <a:cubicBezTo>
                  <a:pt x="10817" y="6083"/>
                  <a:pt x="10766" y="6702"/>
                  <a:pt x="10755" y="7162"/>
                </a:cubicBezTo>
                <a:cubicBezTo>
                  <a:pt x="10786" y="7623"/>
                  <a:pt x="10793" y="7741"/>
                  <a:pt x="10900" y="8251"/>
                </a:cubicBezTo>
                <a:cubicBezTo>
                  <a:pt x="10996" y="8546"/>
                  <a:pt x="11105" y="8859"/>
                  <a:pt x="11257" y="9150"/>
                </a:cubicBezTo>
                <a:cubicBezTo>
                  <a:pt x="11410" y="9442"/>
                  <a:pt x="11734" y="9821"/>
                  <a:pt x="11815" y="10000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7" name="Rectangle 38">
            <a:extLst>
              <a:ext uri="{FF2B5EF4-FFF2-40B4-BE49-F238E27FC236}">
                <a16:creationId xmlns:a16="http://schemas.microsoft.com/office/drawing/2014/main" id="{36BD3CD8-05B6-EF8F-87DD-60B2C0B1DF26}"/>
              </a:ext>
            </a:extLst>
          </p:cNvPr>
          <p:cNvSpPr>
            <a:spLocks noChangeArrowheads="1"/>
          </p:cNvSpPr>
          <p:nvPr/>
        </p:nvSpPr>
        <p:spPr bwMode="auto">
          <a:xfrm rot="-131380">
            <a:off x="1966913" y="3016250"/>
            <a:ext cx="157162" cy="889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28" name="Line 53">
            <a:extLst>
              <a:ext uri="{FF2B5EF4-FFF2-40B4-BE49-F238E27FC236}">
                <a16:creationId xmlns:a16="http://schemas.microsoft.com/office/drawing/2014/main" id="{851F36BF-CC1F-3D6B-8EAC-E10A7CEF5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3238" y="1854200"/>
            <a:ext cx="44450" cy="1362075"/>
          </a:xfrm>
          <a:custGeom>
            <a:avLst/>
            <a:gdLst>
              <a:gd name="T0" fmla="*/ 2147483646 w 2"/>
              <a:gd name="T1" fmla="*/ 0 h 824"/>
              <a:gd name="T2" fmla="*/ 0 w 2"/>
              <a:gd name="T3" fmla="*/ 2147483646 h 824"/>
              <a:gd name="T4" fmla="*/ 0 60000 65536"/>
              <a:gd name="T5" fmla="*/ 0 60000 65536"/>
              <a:gd name="T6" fmla="*/ 0 w 2"/>
              <a:gd name="T7" fmla="*/ 0 h 824"/>
              <a:gd name="T8" fmla="*/ 2 w 2"/>
              <a:gd name="T9" fmla="*/ 824 h 82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" h="824">
                <a:moveTo>
                  <a:pt x="2" y="0"/>
                </a:moveTo>
                <a:lnTo>
                  <a:pt x="0" y="824"/>
                </a:lnTo>
              </a:path>
            </a:pathLst>
          </a:custGeom>
          <a:noFill/>
          <a:ln w="57150" cmpd="sng">
            <a:solidFill>
              <a:srgbClr val="C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29" name="Text Box 56">
            <a:extLst>
              <a:ext uri="{FF2B5EF4-FFF2-40B4-BE49-F238E27FC236}">
                <a16:creationId xmlns:a16="http://schemas.microsoft.com/office/drawing/2014/main" id="{17E4743D-1813-1F56-697F-0EC29C4D4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763" y="1200150"/>
            <a:ext cx="1657350" cy="611188"/>
          </a:xfrm>
          <a:prstGeom prst="rect">
            <a:avLst/>
          </a:prstGeom>
          <a:solidFill>
            <a:srgbClr val="FFFFFF"/>
          </a:solidFill>
          <a:ln w="22225">
            <a:solidFill>
              <a:srgbClr val="C00000"/>
            </a:solidFill>
            <a:miter lim="800000"/>
            <a:headEnd/>
            <a:tailEnd/>
          </a:ln>
        </p:spPr>
        <p:txBody>
          <a:bodyPr lIns="27432" tIns="27432" rIns="27432" bIns="28800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/>
              <a:t>Standard western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/>
              <a:t>limit of rowing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/>
              <a:t>except at high tide</a:t>
            </a:r>
          </a:p>
        </p:txBody>
      </p:sp>
      <p:sp>
        <p:nvSpPr>
          <p:cNvPr id="4130" name="Text Box 56">
            <a:extLst>
              <a:ext uri="{FF2B5EF4-FFF2-40B4-BE49-F238E27FC236}">
                <a16:creationId xmlns:a16="http://schemas.microsoft.com/office/drawing/2014/main" id="{8E319F12-ED96-C262-8925-03299A1AC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959100" y="3987800"/>
            <a:ext cx="1855787" cy="884238"/>
          </a:xfrm>
          <a:prstGeom prst="rect">
            <a:avLst/>
          </a:prstGeom>
          <a:solidFill>
            <a:srgbClr val="FFFFFF"/>
          </a:solidFill>
          <a:ln w="22225">
            <a:solidFill>
              <a:srgbClr val="C00000"/>
            </a:solidFill>
            <a:miter lim="800000"/>
            <a:headEnd/>
            <a:tailEnd/>
          </a:ln>
        </p:spPr>
        <p:txBody>
          <a:bodyPr wrap="none" lIns="72000" tIns="72000" rIns="72000" bIns="72000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>
                <a:solidFill>
                  <a:srgbClr val="FF0000"/>
                </a:solidFill>
              </a:rPr>
              <a:t>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/>
              <a:t>Power lines (small) are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/>
              <a:t>western limit of rowing</a:t>
            </a:r>
            <a:br>
              <a:rPr lang="en-GB" altLang="en-US" sz="1200" b="1"/>
            </a:br>
            <a:r>
              <a:rPr lang="en-GB" altLang="en-US" sz="1200" b="1"/>
              <a:t>on high tides</a:t>
            </a:r>
          </a:p>
        </p:txBody>
      </p:sp>
      <p:sp>
        <p:nvSpPr>
          <p:cNvPr id="4131" name="Line 43">
            <a:extLst>
              <a:ext uri="{FF2B5EF4-FFF2-40B4-BE49-F238E27FC236}">
                <a16:creationId xmlns:a16="http://schemas.microsoft.com/office/drawing/2014/main" id="{2A3FC9F7-79D2-69D0-4B1A-4B1CF48A47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54650" y="3213100"/>
            <a:ext cx="719138" cy="433388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2" name="Line 44">
            <a:extLst>
              <a:ext uri="{FF2B5EF4-FFF2-40B4-BE49-F238E27FC236}">
                <a16:creationId xmlns:a16="http://schemas.microsoft.com/office/drawing/2014/main" id="{640F661F-74E2-A892-F99A-CA96BBCE4E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15013" y="3286125"/>
            <a:ext cx="503237" cy="43180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3" name="Line 45">
            <a:extLst>
              <a:ext uri="{FF2B5EF4-FFF2-40B4-BE49-F238E27FC236}">
                <a16:creationId xmlns:a16="http://schemas.microsoft.com/office/drawing/2014/main" id="{0627293F-11EE-83FC-05CD-587E75F70A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88038" y="3322638"/>
            <a:ext cx="515937" cy="487362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4" name="Line 46">
            <a:extLst>
              <a:ext uri="{FF2B5EF4-FFF2-40B4-BE49-F238E27FC236}">
                <a16:creationId xmlns:a16="http://schemas.microsoft.com/office/drawing/2014/main" id="{AB5CDA8B-E19C-1A78-2D58-1C90AC2D563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609975" y="2100263"/>
            <a:ext cx="36513" cy="554037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5" name="Line 47">
            <a:extLst>
              <a:ext uri="{FF2B5EF4-FFF2-40B4-BE49-F238E27FC236}">
                <a16:creationId xmlns:a16="http://schemas.microsoft.com/office/drawing/2014/main" id="{666A4A40-F4B3-60BC-AC69-D6467E3392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40200" y="2235200"/>
            <a:ext cx="198438" cy="663575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6" name="Line 52">
            <a:extLst>
              <a:ext uri="{FF2B5EF4-FFF2-40B4-BE49-F238E27FC236}">
                <a16:creationId xmlns:a16="http://schemas.microsoft.com/office/drawing/2014/main" id="{624DEA10-9EC4-1F00-C2FD-63A3A58C6B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8050" y="2949575"/>
            <a:ext cx="735013" cy="1203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7" name="Freeform 53">
            <a:extLst>
              <a:ext uri="{FF2B5EF4-FFF2-40B4-BE49-F238E27FC236}">
                <a16:creationId xmlns:a16="http://schemas.microsoft.com/office/drawing/2014/main" id="{A0DD8602-4D22-8712-78C9-05D1F288DA30}"/>
              </a:ext>
            </a:extLst>
          </p:cNvPr>
          <p:cNvSpPr>
            <a:spLocks/>
          </p:cNvSpPr>
          <p:nvPr/>
        </p:nvSpPr>
        <p:spPr bwMode="auto">
          <a:xfrm>
            <a:off x="3971925" y="2492375"/>
            <a:ext cx="2017713" cy="2811463"/>
          </a:xfrm>
          <a:custGeom>
            <a:avLst/>
            <a:gdLst>
              <a:gd name="T0" fmla="*/ 2147483646 w 12562"/>
              <a:gd name="T1" fmla="*/ 0 h 10222"/>
              <a:gd name="T2" fmla="*/ 2147483646 w 12562"/>
              <a:gd name="T3" fmla="*/ 2147483646 h 10222"/>
              <a:gd name="T4" fmla="*/ 2147483646 w 12562"/>
              <a:gd name="T5" fmla="*/ 2147483646 h 10222"/>
              <a:gd name="T6" fmla="*/ 2147483646 w 12562"/>
              <a:gd name="T7" fmla="*/ 2147483646 h 10222"/>
              <a:gd name="T8" fmla="*/ 2147483646 w 12562"/>
              <a:gd name="T9" fmla="*/ 2147483646 h 10222"/>
              <a:gd name="T10" fmla="*/ 2147483646 w 12562"/>
              <a:gd name="T11" fmla="*/ 2147483646 h 10222"/>
              <a:gd name="T12" fmla="*/ 2147483646 w 12562"/>
              <a:gd name="T13" fmla="*/ 2147483646 h 10222"/>
              <a:gd name="T14" fmla="*/ 2147483646 w 12562"/>
              <a:gd name="T15" fmla="*/ 2147483646 h 10222"/>
              <a:gd name="T16" fmla="*/ 2147483646 w 12562"/>
              <a:gd name="T17" fmla="*/ 2147483646 h 1022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2562"/>
              <a:gd name="T28" fmla="*/ 0 h 10222"/>
              <a:gd name="T29" fmla="*/ 12562 w 12562"/>
              <a:gd name="T30" fmla="*/ 10222 h 1022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2562" h="10222">
                <a:moveTo>
                  <a:pt x="4484" y="0"/>
                </a:moveTo>
                <a:cubicBezTo>
                  <a:pt x="4082" y="462"/>
                  <a:pt x="2420" y="2155"/>
                  <a:pt x="2054" y="2714"/>
                </a:cubicBezTo>
                <a:cubicBezTo>
                  <a:pt x="1955" y="2864"/>
                  <a:pt x="0" y="4754"/>
                  <a:pt x="594" y="4989"/>
                </a:cubicBezTo>
                <a:cubicBezTo>
                  <a:pt x="2052" y="5663"/>
                  <a:pt x="3563" y="5640"/>
                  <a:pt x="6031" y="6092"/>
                </a:cubicBezTo>
                <a:lnTo>
                  <a:pt x="11259" y="6986"/>
                </a:lnTo>
                <a:cubicBezTo>
                  <a:pt x="12282" y="7182"/>
                  <a:pt x="12562" y="7307"/>
                  <a:pt x="12487" y="7525"/>
                </a:cubicBezTo>
                <a:cubicBezTo>
                  <a:pt x="12402" y="7805"/>
                  <a:pt x="12034" y="8158"/>
                  <a:pt x="11801" y="8652"/>
                </a:cubicBezTo>
                <a:cubicBezTo>
                  <a:pt x="11682" y="8976"/>
                  <a:pt x="11278" y="9175"/>
                  <a:pt x="11353" y="9437"/>
                </a:cubicBezTo>
                <a:cubicBezTo>
                  <a:pt x="11428" y="9699"/>
                  <a:pt x="12261" y="10134"/>
                  <a:pt x="12250" y="10222"/>
                </a:cubicBezTo>
              </a:path>
            </a:pathLst>
          </a:custGeom>
          <a:noFill/>
          <a:ln w="38100" cmpd="sng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8" name="Line 57">
            <a:extLst>
              <a:ext uri="{FF2B5EF4-FFF2-40B4-BE49-F238E27FC236}">
                <a16:creationId xmlns:a16="http://schemas.microsoft.com/office/drawing/2014/main" id="{24B8FC73-8CC4-A46A-A293-7E7899BF6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" y="1371600"/>
            <a:ext cx="15875" cy="798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39" name="Freeform 142" descr="25%">
            <a:extLst>
              <a:ext uri="{FF2B5EF4-FFF2-40B4-BE49-F238E27FC236}">
                <a16:creationId xmlns:a16="http://schemas.microsoft.com/office/drawing/2014/main" id="{3C926DFF-A94F-432C-921A-ABBB64F9E6B7}"/>
              </a:ext>
            </a:extLst>
          </p:cNvPr>
          <p:cNvSpPr>
            <a:spLocks/>
          </p:cNvSpPr>
          <p:nvPr/>
        </p:nvSpPr>
        <p:spPr bwMode="auto">
          <a:xfrm>
            <a:off x="630238" y="2422525"/>
            <a:ext cx="184150" cy="158750"/>
          </a:xfrm>
          <a:custGeom>
            <a:avLst/>
            <a:gdLst>
              <a:gd name="T0" fmla="*/ 2147483646 w 116"/>
              <a:gd name="T1" fmla="*/ 2147483646 h 100"/>
              <a:gd name="T2" fmla="*/ 2147483646 w 116"/>
              <a:gd name="T3" fmla="*/ 2147483646 h 100"/>
              <a:gd name="T4" fmla="*/ 2147483646 w 116"/>
              <a:gd name="T5" fmla="*/ 2147483646 h 100"/>
              <a:gd name="T6" fmla="*/ 2147483646 w 116"/>
              <a:gd name="T7" fmla="*/ 2147483646 h 100"/>
              <a:gd name="T8" fmla="*/ 2147483646 w 116"/>
              <a:gd name="T9" fmla="*/ 2147483646 h 100"/>
              <a:gd name="T10" fmla="*/ 2147483646 w 116"/>
              <a:gd name="T11" fmla="*/ 2147483646 h 100"/>
              <a:gd name="T12" fmla="*/ 2147483646 w 116"/>
              <a:gd name="T13" fmla="*/ 2147483646 h 1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16"/>
              <a:gd name="T22" fmla="*/ 0 h 100"/>
              <a:gd name="T23" fmla="*/ 111 w 116"/>
              <a:gd name="T24" fmla="*/ 47 h 1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16" h="100">
                <a:moveTo>
                  <a:pt x="3" y="27"/>
                </a:moveTo>
                <a:cubicBezTo>
                  <a:pt x="0" y="19"/>
                  <a:pt x="15" y="0"/>
                  <a:pt x="30" y="2"/>
                </a:cubicBezTo>
                <a:cubicBezTo>
                  <a:pt x="45" y="4"/>
                  <a:pt x="76" y="27"/>
                  <a:pt x="90" y="39"/>
                </a:cubicBezTo>
                <a:cubicBezTo>
                  <a:pt x="104" y="51"/>
                  <a:pt x="114" y="68"/>
                  <a:pt x="115" y="77"/>
                </a:cubicBezTo>
                <a:cubicBezTo>
                  <a:pt x="116" y="86"/>
                  <a:pt x="108" y="100"/>
                  <a:pt x="97" y="96"/>
                </a:cubicBezTo>
                <a:cubicBezTo>
                  <a:pt x="86" y="92"/>
                  <a:pt x="62" y="62"/>
                  <a:pt x="46" y="51"/>
                </a:cubicBezTo>
                <a:cubicBezTo>
                  <a:pt x="30" y="40"/>
                  <a:pt x="12" y="32"/>
                  <a:pt x="3" y="27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40" name="Text Box 58">
            <a:extLst>
              <a:ext uri="{FF2B5EF4-FFF2-40B4-BE49-F238E27FC236}">
                <a16:creationId xmlns:a16="http://schemas.microsoft.com/office/drawing/2014/main" id="{1F7DD2C7-404D-F63D-0F3F-95EDA06EE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1775" y="1204913"/>
            <a:ext cx="611188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Newburn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Slipway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(used by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power craft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&amp; canoes)</a:t>
            </a:r>
          </a:p>
        </p:txBody>
      </p:sp>
      <p:sp>
        <p:nvSpPr>
          <p:cNvPr id="4141" name="Line 64">
            <a:extLst>
              <a:ext uri="{FF2B5EF4-FFF2-40B4-BE49-F238E27FC236}">
                <a16:creationId xmlns:a16="http://schemas.microsoft.com/office/drawing/2014/main" id="{5C74879C-C83C-B08D-6F53-C8EAFA4115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2205038"/>
            <a:ext cx="4763" cy="1016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42" name="Line 65">
            <a:extLst>
              <a:ext uri="{FF2B5EF4-FFF2-40B4-BE49-F238E27FC236}">
                <a16:creationId xmlns:a16="http://schemas.microsoft.com/office/drawing/2014/main" id="{5A1D73EB-A1EC-6313-86BB-C7498DB78C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21100" y="2062163"/>
            <a:ext cx="77788" cy="2603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43" name="Text Box 58">
            <a:extLst>
              <a:ext uri="{FF2B5EF4-FFF2-40B4-BE49-F238E27FC236}">
                <a16:creationId xmlns:a16="http://schemas.microsoft.com/office/drawing/2014/main" id="{9F16DEAC-67F4-F3B2-2DB6-513BFA620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4137025"/>
            <a:ext cx="5540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STELLA</a:t>
            </a:r>
          </a:p>
        </p:txBody>
      </p:sp>
      <p:sp>
        <p:nvSpPr>
          <p:cNvPr id="4144" name="Text Box 58">
            <a:extLst>
              <a:ext uri="{FF2B5EF4-FFF2-40B4-BE49-F238E27FC236}">
                <a16:creationId xmlns:a16="http://schemas.microsoft.com/office/drawing/2014/main" id="{67CC1E79-C09C-6142-55CA-1384B1E5C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9725" y="3717925"/>
            <a:ext cx="39370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Pylons</a:t>
            </a:r>
          </a:p>
        </p:txBody>
      </p:sp>
      <p:sp>
        <p:nvSpPr>
          <p:cNvPr id="4145" name="Line 71">
            <a:extLst>
              <a:ext uri="{FF2B5EF4-FFF2-40B4-BE49-F238E27FC236}">
                <a16:creationId xmlns:a16="http://schemas.microsoft.com/office/drawing/2014/main" id="{55EC7B12-A776-9C4F-2B5C-076A73B39E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-1601788" y="2493963"/>
            <a:ext cx="142875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46" name="Text Box 58">
            <a:extLst>
              <a:ext uri="{FF2B5EF4-FFF2-40B4-BE49-F238E27FC236}">
                <a16:creationId xmlns:a16="http://schemas.microsoft.com/office/drawing/2014/main" id="{CD457BD8-E686-FBAB-7642-B8A1FFAECE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188" y="2322513"/>
            <a:ext cx="84772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Newburn Bridge</a:t>
            </a:r>
          </a:p>
        </p:txBody>
      </p:sp>
      <p:sp>
        <p:nvSpPr>
          <p:cNvPr id="4147" name="Text Box 63">
            <a:extLst>
              <a:ext uri="{FF2B5EF4-FFF2-40B4-BE49-F238E27FC236}">
                <a16:creationId xmlns:a16="http://schemas.microsoft.com/office/drawing/2014/main" id="{E61837B7-3B89-5D34-5B79-AF592D8C4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3713" y="3495675"/>
            <a:ext cx="1079500" cy="4270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28800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u="sng">
                <a:solidFill>
                  <a:schemeClr val="bg1"/>
                </a:solidFill>
              </a:rPr>
              <a:t>Boathouse &amp; Steps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>
                <a:solidFill>
                  <a:schemeClr val="bg1"/>
                </a:solidFill>
              </a:rPr>
              <a:t>Newcastle UBC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>
                <a:solidFill>
                  <a:schemeClr val="bg1"/>
                </a:solidFill>
              </a:rPr>
              <a:t>Blue Star RC</a:t>
            </a:r>
          </a:p>
        </p:txBody>
      </p:sp>
      <p:sp>
        <p:nvSpPr>
          <p:cNvPr id="4148" name="Freeform 137">
            <a:extLst>
              <a:ext uri="{FF2B5EF4-FFF2-40B4-BE49-F238E27FC236}">
                <a16:creationId xmlns:a16="http://schemas.microsoft.com/office/drawing/2014/main" id="{F0322983-5EB5-DF20-FF10-93AEE1273246}"/>
              </a:ext>
            </a:extLst>
          </p:cNvPr>
          <p:cNvSpPr>
            <a:spLocks/>
          </p:cNvSpPr>
          <p:nvPr/>
        </p:nvSpPr>
        <p:spPr bwMode="auto">
          <a:xfrm>
            <a:off x="6731000" y="3648075"/>
            <a:ext cx="1527175" cy="1638300"/>
          </a:xfrm>
          <a:custGeom>
            <a:avLst/>
            <a:gdLst>
              <a:gd name="T0" fmla="*/ 2147483646 w 10060"/>
              <a:gd name="T1" fmla="*/ 0 h 9995"/>
              <a:gd name="T2" fmla="*/ 2147483646 w 10060"/>
              <a:gd name="T3" fmla="*/ 2147483646 h 9995"/>
              <a:gd name="T4" fmla="*/ 2147483646 w 10060"/>
              <a:gd name="T5" fmla="*/ 2147483646 h 9995"/>
              <a:gd name="T6" fmla="*/ 2147483646 w 10060"/>
              <a:gd name="T7" fmla="*/ 2147483646 h 9995"/>
              <a:gd name="T8" fmla="*/ 2147483646 w 10060"/>
              <a:gd name="T9" fmla="*/ 2147483646 h 99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60"/>
              <a:gd name="T16" fmla="*/ 0 h 9995"/>
              <a:gd name="T17" fmla="*/ 10060 w 10060"/>
              <a:gd name="T18" fmla="*/ 9995 h 999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60" h="9995">
                <a:moveTo>
                  <a:pt x="10" y="0"/>
                </a:moveTo>
                <a:cubicBezTo>
                  <a:pt x="188" y="378"/>
                  <a:pt x="962" y="1143"/>
                  <a:pt x="1067" y="2238"/>
                </a:cubicBezTo>
                <a:cubicBezTo>
                  <a:pt x="1172" y="3333"/>
                  <a:pt x="0" y="5359"/>
                  <a:pt x="659" y="6560"/>
                </a:cubicBezTo>
                <a:cubicBezTo>
                  <a:pt x="1318" y="7762"/>
                  <a:pt x="3464" y="8901"/>
                  <a:pt x="5031" y="9448"/>
                </a:cubicBezTo>
                <a:cubicBezTo>
                  <a:pt x="6598" y="9995"/>
                  <a:pt x="9024" y="9753"/>
                  <a:pt x="10060" y="9840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49" name="Text Box 58">
            <a:extLst>
              <a:ext uri="{FF2B5EF4-FFF2-40B4-BE49-F238E27FC236}">
                <a16:creationId xmlns:a16="http://schemas.microsoft.com/office/drawing/2014/main" id="{BB15316A-CCD2-9E9E-670A-AF0D93019ACB}"/>
              </a:ext>
            </a:extLst>
          </p:cNvPr>
          <p:cNvSpPr txBox="1">
            <a:spLocks noChangeArrowheads="1"/>
          </p:cNvSpPr>
          <p:nvPr/>
        </p:nvSpPr>
        <p:spPr bwMode="auto">
          <a:xfrm rot="-2626185">
            <a:off x="-2444750" y="2343150"/>
            <a:ext cx="1266825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>
                <a:solidFill>
                  <a:srgbClr val="009A46"/>
                </a:solidFill>
              </a:rPr>
              <a:t>Hadrian’s Way Cycleway</a:t>
            </a:r>
          </a:p>
        </p:txBody>
      </p:sp>
      <p:sp>
        <p:nvSpPr>
          <p:cNvPr id="4150" name="Line 81">
            <a:extLst>
              <a:ext uri="{FF2B5EF4-FFF2-40B4-BE49-F238E27FC236}">
                <a16:creationId xmlns:a16="http://schemas.microsoft.com/office/drawing/2014/main" id="{0D54CB65-4028-33B9-9176-8AF4AE67CC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1050" y="31416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51" name="Freeform 82">
            <a:extLst>
              <a:ext uri="{FF2B5EF4-FFF2-40B4-BE49-F238E27FC236}">
                <a16:creationId xmlns:a16="http://schemas.microsoft.com/office/drawing/2014/main" id="{EF100FB2-55A7-8FD0-AF94-B57854A78CAD}"/>
              </a:ext>
            </a:extLst>
          </p:cNvPr>
          <p:cNvSpPr>
            <a:spLocks/>
          </p:cNvSpPr>
          <p:nvPr/>
        </p:nvSpPr>
        <p:spPr bwMode="auto">
          <a:xfrm>
            <a:off x="4446588" y="1487488"/>
            <a:ext cx="1593850" cy="862012"/>
          </a:xfrm>
          <a:custGeom>
            <a:avLst/>
            <a:gdLst>
              <a:gd name="T0" fmla="*/ 2147483646 w 10000"/>
              <a:gd name="T1" fmla="*/ 0 h 10000"/>
              <a:gd name="T2" fmla="*/ 2147483646 w 10000"/>
              <a:gd name="T3" fmla="*/ 2147483646 h 10000"/>
              <a:gd name="T4" fmla="*/ 0 w 10000"/>
              <a:gd name="T5" fmla="*/ 2147483646 h 10000"/>
              <a:gd name="T6" fmla="*/ 0 60000 65536"/>
              <a:gd name="T7" fmla="*/ 0 60000 65536"/>
              <a:gd name="T8" fmla="*/ 0 60000 65536"/>
              <a:gd name="T9" fmla="*/ 0 w 10000"/>
              <a:gd name="T10" fmla="*/ 0 h 10000"/>
              <a:gd name="T11" fmla="*/ 10000 w 10000"/>
              <a:gd name="T12" fmla="*/ 10000 h 1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00" h="10000">
                <a:moveTo>
                  <a:pt x="10000" y="0"/>
                </a:moveTo>
                <a:cubicBezTo>
                  <a:pt x="8483" y="1534"/>
                  <a:pt x="9643" y="678"/>
                  <a:pt x="5449" y="4601"/>
                </a:cubicBezTo>
                <a:cubicBezTo>
                  <a:pt x="648" y="9506"/>
                  <a:pt x="1816" y="8200"/>
                  <a:pt x="0" y="100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52" name="Line 86">
            <a:extLst>
              <a:ext uri="{FF2B5EF4-FFF2-40B4-BE49-F238E27FC236}">
                <a16:creationId xmlns:a16="http://schemas.microsoft.com/office/drawing/2014/main" id="{75FA2862-6D07-C1CE-96B9-B95A57172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-2898775" y="263842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53" name="Text Box 58">
            <a:extLst>
              <a:ext uri="{FF2B5EF4-FFF2-40B4-BE49-F238E27FC236}">
                <a16:creationId xmlns:a16="http://schemas.microsoft.com/office/drawing/2014/main" id="{A13A328E-8344-235C-ABE1-17D9292B9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994025"/>
            <a:ext cx="677863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White House</a:t>
            </a:r>
          </a:p>
        </p:txBody>
      </p:sp>
      <p:sp>
        <p:nvSpPr>
          <p:cNvPr id="4154" name="Text Box 63">
            <a:extLst>
              <a:ext uri="{FF2B5EF4-FFF2-40B4-BE49-F238E27FC236}">
                <a16:creationId xmlns:a16="http://schemas.microsoft.com/office/drawing/2014/main" id="{E072008A-2144-3560-98E6-DCCBA297E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1066469"/>
            <a:ext cx="1079500" cy="426113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28800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u="sng" dirty="0">
                <a:solidFill>
                  <a:schemeClr val="bg1"/>
                </a:solidFill>
              </a:rPr>
              <a:t>Boathouse &amp; Steps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 dirty="0">
                <a:solidFill>
                  <a:schemeClr val="bg1"/>
                </a:solidFill>
              </a:rPr>
              <a:t>Tyne ARC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 dirty="0">
                <a:solidFill>
                  <a:schemeClr val="bg1"/>
                </a:solidFill>
              </a:rPr>
              <a:t>Northumbria UBC</a:t>
            </a:r>
          </a:p>
        </p:txBody>
      </p:sp>
      <p:sp>
        <p:nvSpPr>
          <p:cNvPr id="4155" name="Text Box 58">
            <a:extLst>
              <a:ext uri="{FF2B5EF4-FFF2-40B4-BE49-F238E27FC236}">
                <a16:creationId xmlns:a16="http://schemas.microsoft.com/office/drawing/2014/main" id="{6767C0A4-F26A-7A79-6958-3C64C9491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9463" y="1200150"/>
            <a:ext cx="727075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NEWBURN</a:t>
            </a:r>
          </a:p>
        </p:txBody>
      </p:sp>
      <p:sp>
        <p:nvSpPr>
          <p:cNvPr id="4156" name="Line 96">
            <a:extLst>
              <a:ext uri="{FF2B5EF4-FFF2-40B4-BE49-F238E27FC236}">
                <a16:creationId xmlns:a16="http://schemas.microsoft.com/office/drawing/2014/main" id="{DD3DB018-0871-8716-B23E-506A5DDF0F2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83100" y="2535238"/>
            <a:ext cx="144463" cy="714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57" name="Line 97">
            <a:extLst>
              <a:ext uri="{FF2B5EF4-FFF2-40B4-BE49-F238E27FC236}">
                <a16:creationId xmlns:a16="http://schemas.microsoft.com/office/drawing/2014/main" id="{383CF965-7CF9-C57A-067C-E111694C87C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21163" y="3271838"/>
            <a:ext cx="66675" cy="2381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58" name="Line 98">
            <a:extLst>
              <a:ext uri="{FF2B5EF4-FFF2-40B4-BE49-F238E27FC236}">
                <a16:creationId xmlns:a16="http://schemas.microsoft.com/office/drawing/2014/main" id="{770AA180-562A-702D-8EDC-2578487EE1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7850" y="3092450"/>
            <a:ext cx="65088" cy="26988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59" name="Text Box 58">
            <a:extLst>
              <a:ext uri="{FF2B5EF4-FFF2-40B4-BE49-F238E27FC236}">
                <a16:creationId xmlns:a16="http://schemas.microsoft.com/office/drawing/2014/main" id="{6B36BA0A-68C8-E176-1FAA-DF8FEA1DA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025" y="3648075"/>
            <a:ext cx="5032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RYTON</a:t>
            </a:r>
          </a:p>
        </p:txBody>
      </p:sp>
      <p:grpSp>
        <p:nvGrpSpPr>
          <p:cNvPr id="4160" name="Group 112">
            <a:extLst>
              <a:ext uri="{FF2B5EF4-FFF2-40B4-BE49-F238E27FC236}">
                <a16:creationId xmlns:a16="http://schemas.microsoft.com/office/drawing/2014/main" id="{C8C014A6-1348-4AF0-E822-A450D0236D06}"/>
              </a:ext>
            </a:extLst>
          </p:cNvPr>
          <p:cNvGrpSpPr>
            <a:grpSpLocks/>
          </p:cNvGrpSpPr>
          <p:nvPr/>
        </p:nvGrpSpPr>
        <p:grpSpPr bwMode="auto">
          <a:xfrm>
            <a:off x="-3983038" y="1773238"/>
            <a:ext cx="601663" cy="709612"/>
            <a:chOff x="6725" y="711"/>
            <a:chExt cx="379" cy="447"/>
          </a:xfrm>
        </p:grpSpPr>
        <p:sp>
          <p:nvSpPr>
            <p:cNvPr id="4324" name="Line 103">
              <a:extLst>
                <a:ext uri="{FF2B5EF4-FFF2-40B4-BE49-F238E27FC236}">
                  <a16:creationId xmlns:a16="http://schemas.microsoft.com/office/drawing/2014/main" id="{1FB31804-19A3-7A47-5E67-9AB56C9754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911" y="877"/>
              <a:ext cx="2" cy="28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25" name="Text Box 58">
              <a:extLst>
                <a:ext uri="{FF2B5EF4-FFF2-40B4-BE49-F238E27FC236}">
                  <a16:creationId xmlns:a16="http://schemas.microsoft.com/office/drawing/2014/main" id="{6F614DE0-2B6C-BBB0-C3D8-419339A6E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5" y="711"/>
              <a:ext cx="37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432" tIns="27432" rIns="27432" bIns="0">
              <a:spAutoFit/>
            </a:bodyPr>
            <a:lstStyle>
              <a:lvl1pPr defTabSz="1279525">
                <a:spcBef>
                  <a:spcPct val="20000"/>
                </a:spcBef>
                <a:buChar char="•"/>
                <a:defRPr sz="45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79525">
                <a:spcBef>
                  <a:spcPct val="20000"/>
                </a:spcBef>
                <a:buChar char="–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79525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7952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79525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b="1"/>
                <a:t>North</a:t>
              </a:r>
            </a:p>
          </p:txBody>
        </p:sp>
      </p:grpSp>
      <p:sp>
        <p:nvSpPr>
          <p:cNvPr id="4161" name="Text Box 58">
            <a:extLst>
              <a:ext uri="{FF2B5EF4-FFF2-40B4-BE49-F238E27FC236}">
                <a16:creationId xmlns:a16="http://schemas.microsoft.com/office/drawing/2014/main" id="{3634ECE4-F81E-3ED5-9B4D-B2C91A8A0B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3700" y="4014788"/>
            <a:ext cx="187325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NEWBURN RIVERSIDE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/>
              <a:t>BUSINESS </a:t>
            </a:r>
            <a:r>
              <a:rPr lang="en-GB" altLang="en-US" sz="1000" b="1" i="1"/>
              <a:t>PARK</a:t>
            </a:r>
          </a:p>
        </p:txBody>
      </p:sp>
      <p:sp>
        <p:nvSpPr>
          <p:cNvPr id="4162" name="Text Box 58">
            <a:extLst>
              <a:ext uri="{FF2B5EF4-FFF2-40B4-BE49-F238E27FC236}">
                <a16:creationId xmlns:a16="http://schemas.microsoft.com/office/drawing/2014/main" id="{E963AC80-17B6-2FC1-9FE1-A7C5C6D6D1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6169025"/>
            <a:ext cx="690563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BLAYDON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STATION</a:t>
            </a:r>
          </a:p>
        </p:txBody>
      </p:sp>
      <p:sp>
        <p:nvSpPr>
          <p:cNvPr id="4163" name="Rectangle 38">
            <a:extLst>
              <a:ext uri="{FF2B5EF4-FFF2-40B4-BE49-F238E27FC236}">
                <a16:creationId xmlns:a16="http://schemas.microsoft.com/office/drawing/2014/main" id="{3F473F91-1EB3-A040-5DBB-44934C2EAA15}"/>
              </a:ext>
            </a:extLst>
          </p:cNvPr>
          <p:cNvSpPr>
            <a:spLocks noChangeArrowheads="1"/>
          </p:cNvSpPr>
          <p:nvPr/>
        </p:nvSpPr>
        <p:spPr bwMode="auto">
          <a:xfrm rot="1417880">
            <a:off x="4354513" y="2363788"/>
            <a:ext cx="152400" cy="106362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grpSp>
        <p:nvGrpSpPr>
          <p:cNvPr id="4164" name="Group 135">
            <a:extLst>
              <a:ext uri="{FF2B5EF4-FFF2-40B4-BE49-F238E27FC236}">
                <a16:creationId xmlns:a16="http://schemas.microsoft.com/office/drawing/2014/main" id="{65043277-1F05-5FA9-0B65-306F736521C7}"/>
              </a:ext>
            </a:extLst>
          </p:cNvPr>
          <p:cNvGrpSpPr>
            <a:grpSpLocks/>
          </p:cNvGrpSpPr>
          <p:nvPr/>
        </p:nvGrpSpPr>
        <p:grpSpPr bwMode="auto">
          <a:xfrm>
            <a:off x="1000125" y="8329613"/>
            <a:ext cx="3805238" cy="474662"/>
            <a:chOff x="5393" y="5065"/>
            <a:chExt cx="2397" cy="299"/>
          </a:xfrm>
        </p:grpSpPr>
        <p:grpSp>
          <p:nvGrpSpPr>
            <p:cNvPr id="4316" name="Group 127">
              <a:extLst>
                <a:ext uri="{FF2B5EF4-FFF2-40B4-BE49-F238E27FC236}">
                  <a16:creationId xmlns:a16="http://schemas.microsoft.com/office/drawing/2014/main" id="{4393D0C0-76C9-6043-4ADA-28B478AAA0C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393" y="5195"/>
              <a:ext cx="2260" cy="44"/>
              <a:chOff x="5121" y="5247"/>
              <a:chExt cx="2260" cy="44"/>
            </a:xfrm>
          </p:grpSpPr>
          <p:sp>
            <p:nvSpPr>
              <p:cNvPr id="4320" name="Rectangle 123">
                <a:extLst>
                  <a:ext uri="{FF2B5EF4-FFF2-40B4-BE49-F238E27FC236}">
                    <a16:creationId xmlns:a16="http://schemas.microsoft.com/office/drawing/2014/main" id="{9B1FD418-6B81-DECA-E490-3B3DA94FEE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1" y="5247"/>
                <a:ext cx="565" cy="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45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9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3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500"/>
              </a:p>
            </p:txBody>
          </p:sp>
          <p:sp>
            <p:nvSpPr>
              <p:cNvPr id="4321" name="Rectangle 124">
                <a:extLst>
                  <a:ext uri="{FF2B5EF4-FFF2-40B4-BE49-F238E27FC236}">
                    <a16:creationId xmlns:a16="http://schemas.microsoft.com/office/drawing/2014/main" id="{A74FC1AF-6746-0D54-2057-32F7E07714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85" y="5247"/>
                <a:ext cx="565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45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9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3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500"/>
              </a:p>
            </p:txBody>
          </p:sp>
          <p:sp>
            <p:nvSpPr>
              <p:cNvPr id="4322" name="Rectangle 125">
                <a:extLst>
                  <a:ext uri="{FF2B5EF4-FFF2-40B4-BE49-F238E27FC236}">
                    <a16:creationId xmlns:a16="http://schemas.microsoft.com/office/drawing/2014/main" id="{020426A0-12B7-D1AA-CB31-57BA9EF07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1" y="5247"/>
                <a:ext cx="565" cy="44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45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9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3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500"/>
              </a:p>
            </p:txBody>
          </p:sp>
          <p:sp>
            <p:nvSpPr>
              <p:cNvPr id="4323" name="Rectangle 126">
                <a:extLst>
                  <a:ext uri="{FF2B5EF4-FFF2-40B4-BE49-F238E27FC236}">
                    <a16:creationId xmlns:a16="http://schemas.microsoft.com/office/drawing/2014/main" id="{89B8A4B2-46CA-8713-B7D9-8167F4B0BE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16" y="5247"/>
                <a:ext cx="565" cy="44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45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39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3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500"/>
              </a:p>
            </p:txBody>
          </p:sp>
        </p:grpSp>
        <p:sp>
          <p:nvSpPr>
            <p:cNvPr id="4317" name="Text Box 128">
              <a:extLst>
                <a:ext uri="{FF2B5EF4-FFF2-40B4-BE49-F238E27FC236}">
                  <a16:creationId xmlns:a16="http://schemas.microsoft.com/office/drawing/2014/main" id="{EFB00766-4D76-C234-F9DB-FD9043FF43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96" y="5065"/>
              <a:ext cx="2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279525">
                <a:spcBef>
                  <a:spcPct val="20000"/>
                </a:spcBef>
                <a:buChar char="•"/>
                <a:defRPr sz="45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79525">
                <a:spcBef>
                  <a:spcPct val="20000"/>
                </a:spcBef>
                <a:buChar char="–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79525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7952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79525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2000</a:t>
              </a:r>
            </a:p>
          </p:txBody>
        </p:sp>
        <p:sp>
          <p:nvSpPr>
            <p:cNvPr id="4318" name="Text Box 129">
              <a:extLst>
                <a:ext uri="{FF2B5EF4-FFF2-40B4-BE49-F238E27FC236}">
                  <a16:creationId xmlns:a16="http://schemas.microsoft.com/office/drawing/2014/main" id="{1ECB1715-9309-C2A9-3EE9-CACF217CF6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52" y="5209"/>
              <a:ext cx="36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279525">
                <a:spcBef>
                  <a:spcPct val="20000"/>
                </a:spcBef>
                <a:buChar char="•"/>
                <a:defRPr sz="45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79525">
                <a:spcBef>
                  <a:spcPct val="20000"/>
                </a:spcBef>
                <a:buChar char="–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79525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7952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79525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metres</a:t>
              </a:r>
            </a:p>
          </p:txBody>
        </p:sp>
        <p:sp>
          <p:nvSpPr>
            <p:cNvPr id="4319" name="Text Box 133">
              <a:extLst>
                <a:ext uri="{FF2B5EF4-FFF2-40B4-BE49-F238E27FC236}">
                  <a16:creationId xmlns:a16="http://schemas.microsoft.com/office/drawing/2014/main" id="{62E0F6CA-C558-960F-FB19-F8E25AD7DD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91" y="5065"/>
              <a:ext cx="2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defTabSz="1279525">
                <a:spcBef>
                  <a:spcPct val="20000"/>
                </a:spcBef>
                <a:buChar char="•"/>
                <a:defRPr sz="45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79525">
                <a:spcBef>
                  <a:spcPct val="20000"/>
                </a:spcBef>
                <a:buChar char="–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79525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7952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79525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000"/>
                <a:t>1000</a:t>
              </a:r>
            </a:p>
          </p:txBody>
        </p:sp>
      </p:grpSp>
      <p:sp>
        <p:nvSpPr>
          <p:cNvPr id="4165" name="Text Box 58">
            <a:extLst>
              <a:ext uri="{FF2B5EF4-FFF2-40B4-BE49-F238E27FC236}">
                <a16:creationId xmlns:a16="http://schemas.microsoft.com/office/drawing/2014/main" id="{3F1EE09D-F1D7-D7C8-ED94-3822D617A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8175" y="4581525"/>
            <a:ext cx="381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Large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Outfall</a:t>
            </a:r>
          </a:p>
        </p:txBody>
      </p:sp>
      <p:sp>
        <p:nvSpPr>
          <p:cNvPr id="4166" name="Line 157">
            <a:extLst>
              <a:ext uri="{FF2B5EF4-FFF2-40B4-BE49-F238E27FC236}">
                <a16:creationId xmlns:a16="http://schemas.microsoft.com/office/drawing/2014/main" id="{643B81F1-8A74-8FE5-4750-BDE6B7BA22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78613" y="472598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7" name="Text Box 58">
            <a:extLst>
              <a:ext uri="{FF2B5EF4-FFF2-40B4-BE49-F238E27FC236}">
                <a16:creationId xmlns:a16="http://schemas.microsoft.com/office/drawing/2014/main" id="{278CCFD3-F9CD-A50E-8C48-0C19CB7E21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2038" y="1789113"/>
            <a:ext cx="34131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Reigh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/>
              <a:t>Burn</a:t>
            </a:r>
          </a:p>
        </p:txBody>
      </p:sp>
      <p:sp>
        <p:nvSpPr>
          <p:cNvPr id="4168" name="Freeform 160">
            <a:extLst>
              <a:ext uri="{FF2B5EF4-FFF2-40B4-BE49-F238E27FC236}">
                <a16:creationId xmlns:a16="http://schemas.microsoft.com/office/drawing/2014/main" id="{4FFE85C0-4CC3-3735-B8AC-4F501AB5B1D7}"/>
              </a:ext>
            </a:extLst>
          </p:cNvPr>
          <p:cNvSpPr>
            <a:spLocks/>
          </p:cNvSpPr>
          <p:nvPr/>
        </p:nvSpPr>
        <p:spPr bwMode="auto">
          <a:xfrm>
            <a:off x="3327400" y="1504950"/>
            <a:ext cx="184150" cy="700088"/>
          </a:xfrm>
          <a:custGeom>
            <a:avLst/>
            <a:gdLst>
              <a:gd name="T0" fmla="*/ 0 w 116"/>
              <a:gd name="T1" fmla="*/ 0 h 441"/>
              <a:gd name="T2" fmla="*/ 2147483646 w 116"/>
              <a:gd name="T3" fmla="*/ 0 h 441"/>
              <a:gd name="T4" fmla="*/ 2147483646 w 116"/>
              <a:gd name="T5" fmla="*/ 2147483646 h 441"/>
              <a:gd name="T6" fmla="*/ 0 60000 65536"/>
              <a:gd name="T7" fmla="*/ 0 60000 65536"/>
              <a:gd name="T8" fmla="*/ 0 60000 65536"/>
              <a:gd name="T9" fmla="*/ 0 w 116"/>
              <a:gd name="T10" fmla="*/ 0 h 441"/>
              <a:gd name="T11" fmla="*/ 116 w 116"/>
              <a:gd name="T12" fmla="*/ 441 h 44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6" h="441">
                <a:moveTo>
                  <a:pt x="0" y="0"/>
                </a:moveTo>
                <a:lnTo>
                  <a:pt x="115" y="0"/>
                </a:lnTo>
                <a:lnTo>
                  <a:pt x="116" y="44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69" name="Freeform 142" descr="25%">
            <a:extLst>
              <a:ext uri="{FF2B5EF4-FFF2-40B4-BE49-F238E27FC236}">
                <a16:creationId xmlns:a16="http://schemas.microsoft.com/office/drawing/2014/main" id="{9A02D8A4-30C7-4C88-B41D-36E8F9C59DDA}"/>
              </a:ext>
            </a:extLst>
          </p:cNvPr>
          <p:cNvSpPr>
            <a:spLocks/>
          </p:cNvSpPr>
          <p:nvPr/>
        </p:nvSpPr>
        <p:spPr bwMode="auto">
          <a:xfrm>
            <a:off x="-3313113" y="3519488"/>
            <a:ext cx="273050" cy="117475"/>
          </a:xfrm>
          <a:custGeom>
            <a:avLst/>
            <a:gdLst>
              <a:gd name="T0" fmla="*/ 2147483646 w 172"/>
              <a:gd name="T1" fmla="*/ 2147483646 h 74"/>
              <a:gd name="T2" fmla="*/ 2147483646 w 172"/>
              <a:gd name="T3" fmla="*/ 2147483646 h 74"/>
              <a:gd name="T4" fmla="*/ 2147483646 w 172"/>
              <a:gd name="T5" fmla="*/ 2147483646 h 74"/>
              <a:gd name="T6" fmla="*/ 2147483646 w 172"/>
              <a:gd name="T7" fmla="*/ 2147483646 h 74"/>
              <a:gd name="T8" fmla="*/ 2147483646 w 172"/>
              <a:gd name="T9" fmla="*/ 2147483646 h 74"/>
              <a:gd name="T10" fmla="*/ 2147483646 w 172"/>
              <a:gd name="T11" fmla="*/ 2147483646 h 74"/>
              <a:gd name="T12" fmla="*/ 2147483646 w 172"/>
              <a:gd name="T13" fmla="*/ 2147483646 h 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72"/>
              <a:gd name="T22" fmla="*/ 0 h 74"/>
              <a:gd name="T23" fmla="*/ 111 w 172"/>
              <a:gd name="T24" fmla="*/ 47 h 7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72" h="74">
                <a:moveTo>
                  <a:pt x="31" y="32"/>
                </a:moveTo>
                <a:cubicBezTo>
                  <a:pt x="46" y="20"/>
                  <a:pt x="92" y="4"/>
                  <a:pt x="113" y="2"/>
                </a:cubicBezTo>
                <a:cubicBezTo>
                  <a:pt x="137" y="0"/>
                  <a:pt x="172" y="10"/>
                  <a:pt x="157" y="22"/>
                </a:cubicBezTo>
                <a:cubicBezTo>
                  <a:pt x="142" y="34"/>
                  <a:pt x="42" y="70"/>
                  <a:pt x="21" y="72"/>
                </a:cubicBezTo>
                <a:cubicBezTo>
                  <a:pt x="0" y="74"/>
                  <a:pt x="16" y="44"/>
                  <a:pt x="31" y="32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70" name="Text Box 58">
            <a:extLst>
              <a:ext uri="{FF2B5EF4-FFF2-40B4-BE49-F238E27FC236}">
                <a16:creationId xmlns:a16="http://schemas.microsoft.com/office/drawing/2014/main" id="{780539B4-E1E1-FC90-8FC0-21ACBCC70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568700" y="2854325"/>
            <a:ext cx="6064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Shallows 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Rocks</a:t>
            </a:r>
          </a:p>
        </p:txBody>
      </p:sp>
      <p:sp>
        <p:nvSpPr>
          <p:cNvPr id="4171" name="Line 169">
            <a:extLst>
              <a:ext uri="{FF2B5EF4-FFF2-40B4-BE49-F238E27FC236}">
                <a16:creationId xmlns:a16="http://schemas.microsoft.com/office/drawing/2014/main" id="{884B10E3-36A6-AB57-AFE7-2AD4B1677D89}"/>
              </a:ext>
            </a:extLst>
          </p:cNvPr>
          <p:cNvSpPr>
            <a:spLocks noChangeShapeType="1"/>
          </p:cNvSpPr>
          <p:nvPr/>
        </p:nvSpPr>
        <p:spPr bwMode="auto">
          <a:xfrm>
            <a:off x="-3225800" y="31559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72" name="Oval 129">
            <a:extLst>
              <a:ext uri="{FF2B5EF4-FFF2-40B4-BE49-F238E27FC236}">
                <a16:creationId xmlns:a16="http://schemas.microsoft.com/office/drawing/2014/main" id="{A877252E-B275-51E1-B61C-B9A854453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460625" y="3494088"/>
            <a:ext cx="98425" cy="85725"/>
          </a:xfrm>
          <a:prstGeom prst="ellipse">
            <a:avLst/>
          </a:prstGeom>
          <a:solidFill>
            <a:srgbClr val="FF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73" name="Text Box 58">
            <a:extLst>
              <a:ext uri="{FF2B5EF4-FFF2-40B4-BE49-F238E27FC236}">
                <a16:creationId xmlns:a16="http://schemas.microsoft.com/office/drawing/2014/main" id="{CCC5FFD5-9A8E-E7EF-260C-ECE5B819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90713" y="3435350"/>
            <a:ext cx="638175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Phone mast</a:t>
            </a:r>
          </a:p>
        </p:txBody>
      </p:sp>
      <p:sp>
        <p:nvSpPr>
          <p:cNvPr id="4174" name="Line 172">
            <a:extLst>
              <a:ext uri="{FF2B5EF4-FFF2-40B4-BE49-F238E27FC236}">
                <a16:creationId xmlns:a16="http://schemas.microsoft.com/office/drawing/2014/main" id="{2DB34FBA-1548-0657-6A77-9AB5859668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-2322513" y="3533775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75" name="Text Box 58">
            <a:extLst>
              <a:ext uri="{FF2B5EF4-FFF2-40B4-BE49-F238E27FC236}">
                <a16:creationId xmlns:a16="http://schemas.microsoft.com/office/drawing/2014/main" id="{F2D0AC52-91B3-6295-6106-60C68A485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03388" y="1460500"/>
            <a:ext cx="14351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River narrows. Overhanging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trees and rocks at sides</a:t>
            </a:r>
          </a:p>
        </p:txBody>
      </p:sp>
      <p:sp>
        <p:nvSpPr>
          <p:cNvPr id="4176" name="Line 175">
            <a:extLst>
              <a:ext uri="{FF2B5EF4-FFF2-40B4-BE49-F238E27FC236}">
                <a16:creationId xmlns:a16="http://schemas.microsoft.com/office/drawing/2014/main" id="{9212CB09-871B-5505-CCF4-D89D0F070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-976313" y="17351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77" name="Rectangle 38">
            <a:extLst>
              <a:ext uri="{FF2B5EF4-FFF2-40B4-BE49-F238E27FC236}">
                <a16:creationId xmlns:a16="http://schemas.microsoft.com/office/drawing/2014/main" id="{121FAE21-5FD4-812B-D0B5-C541523891D5}"/>
              </a:ext>
            </a:extLst>
          </p:cNvPr>
          <p:cNvSpPr>
            <a:spLocks noChangeArrowheads="1"/>
          </p:cNvSpPr>
          <p:nvPr/>
        </p:nvSpPr>
        <p:spPr bwMode="auto">
          <a:xfrm rot="1570763">
            <a:off x="4148138" y="2095500"/>
            <a:ext cx="215900" cy="1444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78" name="Text Box 58">
            <a:extLst>
              <a:ext uri="{FF2B5EF4-FFF2-40B4-BE49-F238E27FC236}">
                <a16:creationId xmlns:a16="http://schemas.microsoft.com/office/drawing/2014/main" id="{2DC18011-47B4-79A3-C850-9C9809306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5513" y="1536700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Newburn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Activity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Centre</a:t>
            </a:r>
          </a:p>
        </p:txBody>
      </p:sp>
      <p:sp>
        <p:nvSpPr>
          <p:cNvPr id="4179" name="Text Box 63">
            <a:extLst>
              <a:ext uri="{FF2B5EF4-FFF2-40B4-BE49-F238E27FC236}">
                <a16:creationId xmlns:a16="http://schemas.microsoft.com/office/drawing/2014/main" id="{BD5A0DA7-C6F2-BC15-317A-F79CAC8B3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0350" y="4214044"/>
            <a:ext cx="1079500" cy="549224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28800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u="sng" dirty="0">
                <a:solidFill>
                  <a:schemeClr val="bg1"/>
                </a:solidFill>
              </a:rPr>
              <a:t>Boathouse &amp; Steps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 dirty="0">
                <a:solidFill>
                  <a:schemeClr val="bg1"/>
                </a:solidFill>
              </a:rPr>
              <a:t>Tyne United RC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 dirty="0">
                <a:solidFill>
                  <a:schemeClr val="bg1"/>
                </a:solidFill>
              </a:rPr>
              <a:t>Durham UBC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 i="1" dirty="0">
                <a:solidFill>
                  <a:schemeClr val="bg1"/>
                </a:solidFill>
              </a:rPr>
              <a:t>Durham Colleges</a:t>
            </a:r>
          </a:p>
        </p:txBody>
      </p:sp>
      <p:sp>
        <p:nvSpPr>
          <p:cNvPr id="4180" name="Rectangle 38">
            <a:extLst>
              <a:ext uri="{FF2B5EF4-FFF2-40B4-BE49-F238E27FC236}">
                <a16:creationId xmlns:a16="http://schemas.microsoft.com/office/drawing/2014/main" id="{553E130C-3B3A-A7B0-D820-F3B3EC765DB0}"/>
              </a:ext>
            </a:extLst>
          </p:cNvPr>
          <p:cNvSpPr>
            <a:spLocks noChangeArrowheads="1"/>
          </p:cNvSpPr>
          <p:nvPr/>
        </p:nvSpPr>
        <p:spPr bwMode="auto">
          <a:xfrm rot="-3781075">
            <a:off x="8748713" y="5108575"/>
            <a:ext cx="76200" cy="50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81" name="Rectangle 38">
            <a:extLst>
              <a:ext uri="{FF2B5EF4-FFF2-40B4-BE49-F238E27FC236}">
                <a16:creationId xmlns:a16="http://schemas.microsoft.com/office/drawing/2014/main" id="{098B4E80-DEA8-F9AD-3D63-39561CCE3379}"/>
              </a:ext>
            </a:extLst>
          </p:cNvPr>
          <p:cNvSpPr>
            <a:spLocks noChangeArrowheads="1"/>
          </p:cNvSpPr>
          <p:nvPr/>
        </p:nvSpPr>
        <p:spPr bwMode="auto">
          <a:xfrm rot="-274076">
            <a:off x="8972550" y="4749800"/>
            <a:ext cx="290513" cy="508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82" name="Rectangle 38">
            <a:extLst>
              <a:ext uri="{FF2B5EF4-FFF2-40B4-BE49-F238E27FC236}">
                <a16:creationId xmlns:a16="http://schemas.microsoft.com/office/drawing/2014/main" id="{A30ABAFB-C2DC-E9BF-8EB3-C5C9923ED0E8}"/>
              </a:ext>
            </a:extLst>
          </p:cNvPr>
          <p:cNvSpPr>
            <a:spLocks noChangeArrowheads="1"/>
          </p:cNvSpPr>
          <p:nvPr/>
        </p:nvSpPr>
        <p:spPr bwMode="auto">
          <a:xfrm rot="1748612">
            <a:off x="11020425" y="5857875"/>
            <a:ext cx="185738" cy="698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183" name="Freeform 142" descr="25%">
            <a:extLst>
              <a:ext uri="{FF2B5EF4-FFF2-40B4-BE49-F238E27FC236}">
                <a16:creationId xmlns:a16="http://schemas.microsoft.com/office/drawing/2014/main" id="{022C2BD0-6D60-BA1A-FB43-2349EE13D451}"/>
              </a:ext>
            </a:extLst>
          </p:cNvPr>
          <p:cNvSpPr>
            <a:spLocks/>
          </p:cNvSpPr>
          <p:nvPr/>
        </p:nvSpPr>
        <p:spPr bwMode="auto">
          <a:xfrm>
            <a:off x="10958513" y="5616575"/>
            <a:ext cx="3594100" cy="533400"/>
          </a:xfrm>
          <a:custGeom>
            <a:avLst/>
            <a:gdLst>
              <a:gd name="T0" fmla="*/ 2147483646 w 2264"/>
              <a:gd name="T1" fmla="*/ 2147483646 h 336"/>
              <a:gd name="T2" fmla="*/ 2147483646 w 2264"/>
              <a:gd name="T3" fmla="*/ 2147483646 h 336"/>
              <a:gd name="T4" fmla="*/ 2147483646 w 2264"/>
              <a:gd name="T5" fmla="*/ 2147483646 h 336"/>
              <a:gd name="T6" fmla="*/ 2147483646 w 2264"/>
              <a:gd name="T7" fmla="*/ 2147483646 h 336"/>
              <a:gd name="T8" fmla="*/ 2147483646 w 2264"/>
              <a:gd name="T9" fmla="*/ 2147483646 h 336"/>
              <a:gd name="T10" fmla="*/ 2147483646 w 2264"/>
              <a:gd name="T11" fmla="*/ 2147483646 h 336"/>
              <a:gd name="T12" fmla="*/ 2147483646 w 2264"/>
              <a:gd name="T13" fmla="*/ 2147483646 h 3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4"/>
              <a:gd name="T22" fmla="*/ 0 h 336"/>
              <a:gd name="T23" fmla="*/ 111 w 2264"/>
              <a:gd name="T24" fmla="*/ 47 h 3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4" h="336">
                <a:moveTo>
                  <a:pt x="554" y="58"/>
                </a:moveTo>
                <a:cubicBezTo>
                  <a:pt x="615" y="60"/>
                  <a:pt x="690" y="64"/>
                  <a:pt x="748" y="68"/>
                </a:cubicBezTo>
                <a:cubicBezTo>
                  <a:pt x="806" y="72"/>
                  <a:pt x="771" y="69"/>
                  <a:pt x="900" y="80"/>
                </a:cubicBezTo>
                <a:cubicBezTo>
                  <a:pt x="1029" y="91"/>
                  <a:pt x="1375" y="121"/>
                  <a:pt x="1522" y="136"/>
                </a:cubicBezTo>
                <a:cubicBezTo>
                  <a:pt x="1669" y="151"/>
                  <a:pt x="1696" y="157"/>
                  <a:pt x="1780" y="172"/>
                </a:cubicBezTo>
                <a:cubicBezTo>
                  <a:pt x="1864" y="187"/>
                  <a:pt x="1951" y="201"/>
                  <a:pt x="2028" y="226"/>
                </a:cubicBezTo>
                <a:cubicBezTo>
                  <a:pt x="2105" y="251"/>
                  <a:pt x="2216" y="308"/>
                  <a:pt x="2240" y="322"/>
                </a:cubicBezTo>
                <a:cubicBezTo>
                  <a:pt x="2264" y="336"/>
                  <a:pt x="2199" y="318"/>
                  <a:pt x="2172" y="310"/>
                </a:cubicBezTo>
                <a:cubicBezTo>
                  <a:pt x="2145" y="302"/>
                  <a:pt x="2106" y="281"/>
                  <a:pt x="2080" y="272"/>
                </a:cubicBezTo>
                <a:cubicBezTo>
                  <a:pt x="2054" y="263"/>
                  <a:pt x="2037" y="263"/>
                  <a:pt x="2018" y="256"/>
                </a:cubicBezTo>
                <a:cubicBezTo>
                  <a:pt x="1999" y="249"/>
                  <a:pt x="1998" y="238"/>
                  <a:pt x="1966" y="230"/>
                </a:cubicBezTo>
                <a:cubicBezTo>
                  <a:pt x="1934" y="222"/>
                  <a:pt x="1883" y="216"/>
                  <a:pt x="1828" y="206"/>
                </a:cubicBezTo>
                <a:cubicBezTo>
                  <a:pt x="1773" y="196"/>
                  <a:pt x="1696" y="181"/>
                  <a:pt x="1634" y="172"/>
                </a:cubicBezTo>
                <a:cubicBezTo>
                  <a:pt x="1572" y="163"/>
                  <a:pt x="1500" y="156"/>
                  <a:pt x="1456" y="154"/>
                </a:cubicBezTo>
                <a:cubicBezTo>
                  <a:pt x="1412" y="152"/>
                  <a:pt x="1406" y="162"/>
                  <a:pt x="1368" y="158"/>
                </a:cubicBezTo>
                <a:cubicBezTo>
                  <a:pt x="1330" y="154"/>
                  <a:pt x="1278" y="138"/>
                  <a:pt x="1228" y="132"/>
                </a:cubicBezTo>
                <a:cubicBezTo>
                  <a:pt x="1178" y="126"/>
                  <a:pt x="1131" y="127"/>
                  <a:pt x="1066" y="120"/>
                </a:cubicBezTo>
                <a:cubicBezTo>
                  <a:pt x="1001" y="113"/>
                  <a:pt x="915" y="97"/>
                  <a:pt x="838" y="92"/>
                </a:cubicBezTo>
                <a:cubicBezTo>
                  <a:pt x="761" y="87"/>
                  <a:pt x="672" y="89"/>
                  <a:pt x="604" y="90"/>
                </a:cubicBezTo>
                <a:cubicBezTo>
                  <a:pt x="536" y="91"/>
                  <a:pt x="496" y="102"/>
                  <a:pt x="432" y="100"/>
                </a:cubicBezTo>
                <a:cubicBezTo>
                  <a:pt x="368" y="98"/>
                  <a:pt x="277" y="86"/>
                  <a:pt x="220" y="76"/>
                </a:cubicBezTo>
                <a:cubicBezTo>
                  <a:pt x="163" y="66"/>
                  <a:pt x="122" y="53"/>
                  <a:pt x="88" y="40"/>
                </a:cubicBezTo>
                <a:cubicBezTo>
                  <a:pt x="54" y="27"/>
                  <a:pt x="0" y="0"/>
                  <a:pt x="18" y="0"/>
                </a:cubicBezTo>
                <a:cubicBezTo>
                  <a:pt x="36" y="0"/>
                  <a:pt x="133" y="31"/>
                  <a:pt x="194" y="40"/>
                </a:cubicBezTo>
                <a:cubicBezTo>
                  <a:pt x="255" y="49"/>
                  <a:pt x="322" y="53"/>
                  <a:pt x="382" y="56"/>
                </a:cubicBezTo>
                <a:cubicBezTo>
                  <a:pt x="442" y="59"/>
                  <a:pt x="494" y="55"/>
                  <a:pt x="554" y="58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84" name="Freeform 142" descr="25%">
            <a:extLst>
              <a:ext uri="{FF2B5EF4-FFF2-40B4-BE49-F238E27FC236}">
                <a16:creationId xmlns:a16="http://schemas.microsoft.com/office/drawing/2014/main" id="{D633F1CE-8E8E-A4B8-288C-BE98FF812BD6}"/>
              </a:ext>
            </a:extLst>
          </p:cNvPr>
          <p:cNvSpPr>
            <a:spLocks/>
          </p:cNvSpPr>
          <p:nvPr/>
        </p:nvSpPr>
        <p:spPr bwMode="auto">
          <a:xfrm>
            <a:off x="11326813" y="6027738"/>
            <a:ext cx="301625" cy="100012"/>
          </a:xfrm>
          <a:custGeom>
            <a:avLst/>
            <a:gdLst>
              <a:gd name="T0" fmla="*/ 2147483646 w 190"/>
              <a:gd name="T1" fmla="*/ 2147483646 h 63"/>
              <a:gd name="T2" fmla="*/ 2147483646 w 190"/>
              <a:gd name="T3" fmla="*/ 2147483646 h 63"/>
              <a:gd name="T4" fmla="*/ 2147483646 w 190"/>
              <a:gd name="T5" fmla="*/ 2147483646 h 63"/>
              <a:gd name="T6" fmla="*/ 2147483646 w 190"/>
              <a:gd name="T7" fmla="*/ 2147483646 h 63"/>
              <a:gd name="T8" fmla="*/ 2147483646 w 190"/>
              <a:gd name="T9" fmla="*/ 2147483646 h 63"/>
              <a:gd name="T10" fmla="*/ 2147483646 w 190"/>
              <a:gd name="T11" fmla="*/ 2147483646 h 63"/>
              <a:gd name="T12" fmla="*/ 2147483646 w 190"/>
              <a:gd name="T13" fmla="*/ 2147483646 h 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0"/>
              <a:gd name="T22" fmla="*/ 0 h 63"/>
              <a:gd name="T23" fmla="*/ 111 w 190"/>
              <a:gd name="T24" fmla="*/ 47 h 63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0" h="63">
                <a:moveTo>
                  <a:pt x="92" y="9"/>
                </a:moveTo>
                <a:cubicBezTo>
                  <a:pt x="121" y="10"/>
                  <a:pt x="162" y="3"/>
                  <a:pt x="176" y="11"/>
                </a:cubicBezTo>
                <a:cubicBezTo>
                  <a:pt x="190" y="19"/>
                  <a:pt x="188" y="51"/>
                  <a:pt x="174" y="57"/>
                </a:cubicBezTo>
                <a:cubicBezTo>
                  <a:pt x="160" y="63"/>
                  <a:pt x="121" y="57"/>
                  <a:pt x="92" y="49"/>
                </a:cubicBezTo>
                <a:cubicBezTo>
                  <a:pt x="63" y="41"/>
                  <a:pt x="0" y="14"/>
                  <a:pt x="0" y="7"/>
                </a:cubicBezTo>
                <a:cubicBezTo>
                  <a:pt x="0" y="0"/>
                  <a:pt x="64" y="6"/>
                  <a:pt x="92" y="9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85" name="Freeform 142" descr="25%">
            <a:extLst>
              <a:ext uri="{FF2B5EF4-FFF2-40B4-BE49-F238E27FC236}">
                <a16:creationId xmlns:a16="http://schemas.microsoft.com/office/drawing/2014/main" id="{FA674E78-7BB1-451F-A677-0E84A34EA0BB}"/>
              </a:ext>
            </a:extLst>
          </p:cNvPr>
          <p:cNvSpPr>
            <a:spLocks/>
          </p:cNvSpPr>
          <p:nvPr/>
        </p:nvSpPr>
        <p:spPr bwMode="auto">
          <a:xfrm>
            <a:off x="8888413" y="4881563"/>
            <a:ext cx="1287462" cy="434975"/>
          </a:xfrm>
          <a:custGeom>
            <a:avLst/>
            <a:gdLst>
              <a:gd name="T0" fmla="*/ 2147483646 w 811"/>
              <a:gd name="T1" fmla="*/ 2147483646 h 274"/>
              <a:gd name="T2" fmla="*/ 2147483646 w 811"/>
              <a:gd name="T3" fmla="*/ 2147483646 h 274"/>
              <a:gd name="T4" fmla="*/ 2147483646 w 811"/>
              <a:gd name="T5" fmla="*/ 2147483646 h 274"/>
              <a:gd name="T6" fmla="*/ 2147483646 w 811"/>
              <a:gd name="T7" fmla="*/ 2147483646 h 274"/>
              <a:gd name="T8" fmla="*/ 2147483646 w 811"/>
              <a:gd name="T9" fmla="*/ 2147483646 h 274"/>
              <a:gd name="T10" fmla="*/ 2147483646 w 811"/>
              <a:gd name="T11" fmla="*/ 2147483646 h 274"/>
              <a:gd name="T12" fmla="*/ 2147483646 w 811"/>
              <a:gd name="T13" fmla="*/ 2147483646 h 2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11"/>
              <a:gd name="T22" fmla="*/ 0 h 274"/>
              <a:gd name="T23" fmla="*/ 111 w 811"/>
              <a:gd name="T24" fmla="*/ 47 h 27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11" h="274">
                <a:moveTo>
                  <a:pt x="288" y="7"/>
                </a:moveTo>
                <a:cubicBezTo>
                  <a:pt x="310" y="9"/>
                  <a:pt x="346" y="13"/>
                  <a:pt x="384" y="21"/>
                </a:cubicBezTo>
                <a:cubicBezTo>
                  <a:pt x="422" y="29"/>
                  <a:pt x="475" y="39"/>
                  <a:pt x="516" y="55"/>
                </a:cubicBezTo>
                <a:cubicBezTo>
                  <a:pt x="557" y="71"/>
                  <a:pt x="584" y="84"/>
                  <a:pt x="630" y="117"/>
                </a:cubicBezTo>
                <a:cubicBezTo>
                  <a:pt x="676" y="150"/>
                  <a:pt x="769" y="228"/>
                  <a:pt x="790" y="251"/>
                </a:cubicBezTo>
                <a:cubicBezTo>
                  <a:pt x="811" y="274"/>
                  <a:pt x="771" y="261"/>
                  <a:pt x="756" y="253"/>
                </a:cubicBezTo>
                <a:cubicBezTo>
                  <a:pt x="741" y="245"/>
                  <a:pt x="730" y="228"/>
                  <a:pt x="698" y="203"/>
                </a:cubicBezTo>
                <a:cubicBezTo>
                  <a:pt x="666" y="178"/>
                  <a:pt x="611" y="132"/>
                  <a:pt x="564" y="105"/>
                </a:cubicBezTo>
                <a:cubicBezTo>
                  <a:pt x="517" y="78"/>
                  <a:pt x="467" y="55"/>
                  <a:pt x="414" y="43"/>
                </a:cubicBezTo>
                <a:cubicBezTo>
                  <a:pt x="361" y="31"/>
                  <a:pt x="296" y="31"/>
                  <a:pt x="246" y="35"/>
                </a:cubicBezTo>
                <a:cubicBezTo>
                  <a:pt x="196" y="39"/>
                  <a:pt x="150" y="55"/>
                  <a:pt x="112" y="65"/>
                </a:cubicBezTo>
                <a:cubicBezTo>
                  <a:pt x="74" y="75"/>
                  <a:pt x="34" y="97"/>
                  <a:pt x="18" y="97"/>
                </a:cubicBezTo>
                <a:cubicBezTo>
                  <a:pt x="2" y="97"/>
                  <a:pt x="0" y="80"/>
                  <a:pt x="16" y="67"/>
                </a:cubicBezTo>
                <a:cubicBezTo>
                  <a:pt x="32" y="54"/>
                  <a:pt x="84" y="26"/>
                  <a:pt x="112" y="17"/>
                </a:cubicBezTo>
                <a:cubicBezTo>
                  <a:pt x="140" y="8"/>
                  <a:pt x="159" y="14"/>
                  <a:pt x="182" y="11"/>
                </a:cubicBezTo>
                <a:cubicBezTo>
                  <a:pt x="205" y="8"/>
                  <a:pt x="232" y="2"/>
                  <a:pt x="250" y="1"/>
                </a:cubicBezTo>
                <a:cubicBezTo>
                  <a:pt x="268" y="0"/>
                  <a:pt x="280" y="6"/>
                  <a:pt x="288" y="7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86" name="Freeform 142" descr="25%">
            <a:extLst>
              <a:ext uri="{FF2B5EF4-FFF2-40B4-BE49-F238E27FC236}">
                <a16:creationId xmlns:a16="http://schemas.microsoft.com/office/drawing/2014/main" id="{55979F90-4085-9A6A-A8CA-66A6C4FB8AAF}"/>
              </a:ext>
            </a:extLst>
          </p:cNvPr>
          <p:cNvSpPr>
            <a:spLocks/>
          </p:cNvSpPr>
          <p:nvPr/>
        </p:nvSpPr>
        <p:spPr bwMode="auto">
          <a:xfrm>
            <a:off x="7661275" y="5222875"/>
            <a:ext cx="1093788" cy="525463"/>
          </a:xfrm>
          <a:custGeom>
            <a:avLst/>
            <a:gdLst>
              <a:gd name="T0" fmla="*/ 2147483646 w 10851"/>
              <a:gd name="T1" fmla="*/ 2147483646 h 10633"/>
              <a:gd name="T2" fmla="*/ 2147483646 w 10851"/>
              <a:gd name="T3" fmla="*/ 2147483646 h 10633"/>
              <a:gd name="T4" fmla="*/ 2147483646 w 10851"/>
              <a:gd name="T5" fmla="*/ 2147483646 h 10633"/>
              <a:gd name="T6" fmla="*/ 2147483646 w 10851"/>
              <a:gd name="T7" fmla="*/ 2147483646 h 10633"/>
              <a:gd name="T8" fmla="*/ 2147483646 w 10851"/>
              <a:gd name="T9" fmla="*/ 2147483646 h 10633"/>
              <a:gd name="T10" fmla="*/ 2147483646 w 10851"/>
              <a:gd name="T11" fmla="*/ 2147483646 h 10633"/>
              <a:gd name="T12" fmla="*/ 2147483646 w 10851"/>
              <a:gd name="T13" fmla="*/ 2147483646 h 10633"/>
              <a:gd name="T14" fmla="*/ 2147483646 w 10851"/>
              <a:gd name="T15" fmla="*/ 2147483646 h 10633"/>
              <a:gd name="T16" fmla="*/ 2147483646 w 10851"/>
              <a:gd name="T17" fmla="*/ 2147483646 h 10633"/>
              <a:gd name="T18" fmla="*/ 2147483646 w 10851"/>
              <a:gd name="T19" fmla="*/ 2147483646 h 10633"/>
              <a:gd name="T20" fmla="*/ 2147483646 w 10851"/>
              <a:gd name="T21" fmla="*/ 2147483646 h 10633"/>
              <a:gd name="T22" fmla="*/ 2147483646 w 10851"/>
              <a:gd name="T23" fmla="*/ 2147483646 h 10633"/>
              <a:gd name="T24" fmla="*/ 2147483646 w 10851"/>
              <a:gd name="T25" fmla="*/ 2147483646 h 10633"/>
              <a:gd name="T26" fmla="*/ 2147483646 w 10851"/>
              <a:gd name="T27" fmla="*/ 2147483646 h 10633"/>
              <a:gd name="T28" fmla="*/ 2147483646 w 10851"/>
              <a:gd name="T29" fmla="*/ 2147483646 h 10633"/>
              <a:gd name="T30" fmla="*/ 2147483646 w 10851"/>
              <a:gd name="T31" fmla="*/ 2147483646 h 10633"/>
              <a:gd name="T32" fmla="*/ 2147483646 w 10851"/>
              <a:gd name="T33" fmla="*/ 2147483646 h 1063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0851"/>
              <a:gd name="T52" fmla="*/ 0 h 10633"/>
              <a:gd name="T53" fmla="*/ 10851 w 10851"/>
              <a:gd name="T54" fmla="*/ 10633 h 1063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0851" h="10633">
                <a:moveTo>
                  <a:pt x="6213" y="8040"/>
                </a:moveTo>
                <a:cubicBezTo>
                  <a:pt x="6778" y="7686"/>
                  <a:pt x="7114" y="7478"/>
                  <a:pt x="7857" y="6515"/>
                </a:cubicBezTo>
                <a:cubicBezTo>
                  <a:pt x="8243" y="5857"/>
                  <a:pt x="8837" y="5157"/>
                  <a:pt x="9319" y="4137"/>
                </a:cubicBezTo>
                <a:cubicBezTo>
                  <a:pt x="9710" y="3330"/>
                  <a:pt x="9730" y="2443"/>
                  <a:pt x="9971" y="1819"/>
                </a:cubicBezTo>
                <a:cubicBezTo>
                  <a:pt x="10213" y="1195"/>
                  <a:pt x="10685" y="0"/>
                  <a:pt x="10768" y="393"/>
                </a:cubicBezTo>
                <a:cubicBezTo>
                  <a:pt x="10851" y="786"/>
                  <a:pt x="10649" y="3281"/>
                  <a:pt x="10468" y="4178"/>
                </a:cubicBezTo>
                <a:cubicBezTo>
                  <a:pt x="10286" y="5075"/>
                  <a:pt x="10072" y="5565"/>
                  <a:pt x="9653" y="6355"/>
                </a:cubicBezTo>
                <a:cubicBezTo>
                  <a:pt x="9234" y="7145"/>
                  <a:pt x="8529" y="8247"/>
                  <a:pt x="7952" y="8921"/>
                </a:cubicBezTo>
                <a:cubicBezTo>
                  <a:pt x="7375" y="9595"/>
                  <a:pt x="6738" y="10162"/>
                  <a:pt x="6187" y="10398"/>
                </a:cubicBezTo>
                <a:cubicBezTo>
                  <a:pt x="5636" y="10633"/>
                  <a:pt x="5211" y="10429"/>
                  <a:pt x="4645" y="10333"/>
                </a:cubicBezTo>
                <a:cubicBezTo>
                  <a:pt x="4078" y="10237"/>
                  <a:pt x="3351" y="10108"/>
                  <a:pt x="2786" y="9884"/>
                </a:cubicBezTo>
                <a:cubicBezTo>
                  <a:pt x="2221" y="9660"/>
                  <a:pt x="1674" y="9274"/>
                  <a:pt x="1256" y="8990"/>
                </a:cubicBezTo>
                <a:cubicBezTo>
                  <a:pt x="838" y="8706"/>
                  <a:pt x="311" y="8282"/>
                  <a:pt x="275" y="8178"/>
                </a:cubicBezTo>
                <a:cubicBezTo>
                  <a:pt x="0" y="7885"/>
                  <a:pt x="775" y="8058"/>
                  <a:pt x="1137" y="8123"/>
                </a:cubicBezTo>
                <a:cubicBezTo>
                  <a:pt x="1499" y="8188"/>
                  <a:pt x="1875" y="8463"/>
                  <a:pt x="2449" y="8569"/>
                </a:cubicBezTo>
                <a:cubicBezTo>
                  <a:pt x="3023" y="8675"/>
                  <a:pt x="3954" y="8848"/>
                  <a:pt x="4581" y="8760"/>
                </a:cubicBezTo>
                <a:cubicBezTo>
                  <a:pt x="5208" y="8672"/>
                  <a:pt x="5835" y="8199"/>
                  <a:pt x="6213" y="8040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87" name="Freeform 142" descr="25%">
            <a:extLst>
              <a:ext uri="{FF2B5EF4-FFF2-40B4-BE49-F238E27FC236}">
                <a16:creationId xmlns:a16="http://schemas.microsoft.com/office/drawing/2014/main" id="{AD92FD41-CE80-9584-3C68-A8A7F1489C6E}"/>
              </a:ext>
            </a:extLst>
          </p:cNvPr>
          <p:cNvSpPr>
            <a:spLocks/>
          </p:cNvSpPr>
          <p:nvPr/>
        </p:nvSpPr>
        <p:spPr bwMode="auto">
          <a:xfrm>
            <a:off x="8105775" y="4894263"/>
            <a:ext cx="633413" cy="528637"/>
          </a:xfrm>
          <a:custGeom>
            <a:avLst/>
            <a:gdLst>
              <a:gd name="T0" fmla="*/ 2147483646 w 13299"/>
              <a:gd name="T1" fmla="*/ 2147483646 h 13425"/>
              <a:gd name="T2" fmla="*/ 2147483646 w 13299"/>
              <a:gd name="T3" fmla="*/ 0 h 13425"/>
              <a:gd name="T4" fmla="*/ 2147483646 w 13299"/>
              <a:gd name="T5" fmla="*/ 2147483646 h 13425"/>
              <a:gd name="T6" fmla="*/ 2147483646 w 13299"/>
              <a:gd name="T7" fmla="*/ 2147483646 h 13425"/>
              <a:gd name="T8" fmla="*/ 2147483646 w 13299"/>
              <a:gd name="T9" fmla="*/ 2147483646 h 13425"/>
              <a:gd name="T10" fmla="*/ 2147483646 w 13299"/>
              <a:gd name="T11" fmla="*/ 2147483646 h 13425"/>
              <a:gd name="T12" fmla="*/ 2147483646 w 13299"/>
              <a:gd name="T13" fmla="*/ 2147483646 h 13425"/>
              <a:gd name="T14" fmla="*/ 2147483646 w 13299"/>
              <a:gd name="T15" fmla="*/ 2147483646 h 13425"/>
              <a:gd name="T16" fmla="*/ 2147483646 w 13299"/>
              <a:gd name="T17" fmla="*/ 2147483646 h 13425"/>
              <a:gd name="T18" fmla="*/ 2147483646 w 13299"/>
              <a:gd name="T19" fmla="*/ 2147483646 h 1342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3299"/>
              <a:gd name="T31" fmla="*/ 0 h 13425"/>
              <a:gd name="T32" fmla="*/ 13299 w 13299"/>
              <a:gd name="T33" fmla="*/ 13425 h 1342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3299" h="13425">
                <a:moveTo>
                  <a:pt x="9246" y="5520"/>
                </a:moveTo>
                <a:cubicBezTo>
                  <a:pt x="9814" y="4175"/>
                  <a:pt x="12361" y="287"/>
                  <a:pt x="12930" y="0"/>
                </a:cubicBezTo>
                <a:cubicBezTo>
                  <a:pt x="13299" y="923"/>
                  <a:pt x="12983" y="1538"/>
                  <a:pt x="12862" y="2350"/>
                </a:cubicBezTo>
                <a:cubicBezTo>
                  <a:pt x="12493" y="3203"/>
                  <a:pt x="11702" y="4720"/>
                  <a:pt x="10443" y="6402"/>
                </a:cubicBezTo>
                <a:cubicBezTo>
                  <a:pt x="9184" y="8084"/>
                  <a:pt x="6870" y="11455"/>
                  <a:pt x="5309" y="12440"/>
                </a:cubicBezTo>
                <a:cubicBezTo>
                  <a:pt x="3748" y="13425"/>
                  <a:pt x="1865" y="12445"/>
                  <a:pt x="1077" y="12309"/>
                </a:cubicBezTo>
                <a:cubicBezTo>
                  <a:pt x="289" y="12173"/>
                  <a:pt x="0" y="12026"/>
                  <a:pt x="578" y="11626"/>
                </a:cubicBezTo>
                <a:cubicBezTo>
                  <a:pt x="501" y="11309"/>
                  <a:pt x="4271" y="10391"/>
                  <a:pt x="5448" y="9728"/>
                </a:cubicBezTo>
                <a:cubicBezTo>
                  <a:pt x="6625" y="9065"/>
                  <a:pt x="6817" y="8056"/>
                  <a:pt x="7641" y="7648"/>
                </a:cubicBezTo>
                <a:cubicBezTo>
                  <a:pt x="8214" y="6876"/>
                  <a:pt x="8555" y="5759"/>
                  <a:pt x="9246" y="5520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88" name="Freeform 142" descr="25%">
            <a:extLst>
              <a:ext uri="{FF2B5EF4-FFF2-40B4-BE49-F238E27FC236}">
                <a16:creationId xmlns:a16="http://schemas.microsoft.com/office/drawing/2014/main" id="{916FF893-0C01-59B5-A562-F5018F266D9D}"/>
              </a:ext>
            </a:extLst>
          </p:cNvPr>
          <p:cNvSpPr>
            <a:spLocks/>
          </p:cNvSpPr>
          <p:nvPr/>
        </p:nvSpPr>
        <p:spPr bwMode="auto">
          <a:xfrm>
            <a:off x="11933238" y="5992813"/>
            <a:ext cx="4741862" cy="1262062"/>
          </a:xfrm>
          <a:custGeom>
            <a:avLst/>
            <a:gdLst>
              <a:gd name="T0" fmla="*/ 2147483646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2147483646 w 10000"/>
              <a:gd name="T17" fmla="*/ 2147483646 h 10000"/>
              <a:gd name="T18" fmla="*/ 2147483646 w 10000"/>
              <a:gd name="T19" fmla="*/ 2147483646 h 10000"/>
              <a:gd name="T20" fmla="*/ 2147483646 w 10000"/>
              <a:gd name="T21" fmla="*/ 2147483646 h 10000"/>
              <a:gd name="T22" fmla="*/ 2147483646 w 10000"/>
              <a:gd name="T23" fmla="*/ 2147483646 h 10000"/>
              <a:gd name="T24" fmla="*/ 2147483646 w 10000"/>
              <a:gd name="T25" fmla="*/ 2147483646 h 10000"/>
              <a:gd name="T26" fmla="*/ 2147483646 w 10000"/>
              <a:gd name="T27" fmla="*/ 2147483646 h 10000"/>
              <a:gd name="T28" fmla="*/ 2147483646 w 10000"/>
              <a:gd name="T29" fmla="*/ 2147483646 h 10000"/>
              <a:gd name="T30" fmla="*/ 2147483646 w 10000"/>
              <a:gd name="T31" fmla="*/ 2147483646 h 10000"/>
              <a:gd name="T32" fmla="*/ 2147483646 w 10000"/>
              <a:gd name="T33" fmla="*/ 2147483646 h 10000"/>
              <a:gd name="T34" fmla="*/ 2147483646 w 10000"/>
              <a:gd name="T35" fmla="*/ 2147483646 h 10000"/>
              <a:gd name="T36" fmla="*/ 2147483646 w 10000"/>
              <a:gd name="T37" fmla="*/ 2147483646 h 10000"/>
              <a:gd name="T38" fmla="*/ 2147483646 w 10000"/>
              <a:gd name="T39" fmla="*/ 2147483646 h 10000"/>
              <a:gd name="T40" fmla="*/ 2147483646 w 10000"/>
              <a:gd name="T41" fmla="*/ 2147483646 h 10000"/>
              <a:gd name="T42" fmla="*/ 2147483646 w 10000"/>
              <a:gd name="T43" fmla="*/ 2147483646 h 10000"/>
              <a:gd name="T44" fmla="*/ 2147483646 w 10000"/>
              <a:gd name="T45" fmla="*/ 2147483646 h 10000"/>
              <a:gd name="T46" fmla="*/ 2147483646 w 10000"/>
              <a:gd name="T47" fmla="*/ 2147483646 h 10000"/>
              <a:gd name="T48" fmla="*/ 2147483646 w 10000"/>
              <a:gd name="T49" fmla="*/ 2147483646 h 10000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0000"/>
              <a:gd name="T76" fmla="*/ 0 h 10000"/>
              <a:gd name="T77" fmla="*/ 10000 w 10000"/>
              <a:gd name="T78" fmla="*/ 10000 h 10000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0000" h="10000">
                <a:moveTo>
                  <a:pt x="2515" y="1082"/>
                </a:moveTo>
                <a:cubicBezTo>
                  <a:pt x="2822" y="1308"/>
                  <a:pt x="3137" y="1522"/>
                  <a:pt x="3489" y="1837"/>
                </a:cubicBezTo>
                <a:cubicBezTo>
                  <a:pt x="3840" y="2151"/>
                  <a:pt x="4339" y="2667"/>
                  <a:pt x="4633" y="3006"/>
                </a:cubicBezTo>
                <a:cubicBezTo>
                  <a:pt x="4929" y="3346"/>
                  <a:pt x="5098" y="3749"/>
                  <a:pt x="5266" y="3913"/>
                </a:cubicBezTo>
                <a:cubicBezTo>
                  <a:pt x="5433" y="4076"/>
                  <a:pt x="5353" y="3674"/>
                  <a:pt x="5638" y="4026"/>
                </a:cubicBezTo>
                <a:cubicBezTo>
                  <a:pt x="5923" y="4378"/>
                  <a:pt x="6510" y="5372"/>
                  <a:pt x="6974" y="6026"/>
                </a:cubicBezTo>
                <a:cubicBezTo>
                  <a:pt x="7438" y="6680"/>
                  <a:pt x="8001" y="7499"/>
                  <a:pt x="8421" y="7950"/>
                </a:cubicBezTo>
                <a:cubicBezTo>
                  <a:pt x="8841" y="8401"/>
                  <a:pt x="9281" y="8596"/>
                  <a:pt x="9492" y="8732"/>
                </a:cubicBezTo>
                <a:cubicBezTo>
                  <a:pt x="9703" y="8868"/>
                  <a:pt x="9616" y="8799"/>
                  <a:pt x="9688" y="8769"/>
                </a:cubicBezTo>
                <a:cubicBezTo>
                  <a:pt x="9691" y="8920"/>
                  <a:pt x="9922" y="8835"/>
                  <a:pt x="9947" y="9001"/>
                </a:cubicBezTo>
                <a:cubicBezTo>
                  <a:pt x="9972" y="9167"/>
                  <a:pt x="10000" y="9849"/>
                  <a:pt x="9840" y="9764"/>
                </a:cubicBezTo>
                <a:cubicBezTo>
                  <a:pt x="9684" y="10000"/>
                  <a:pt x="9282" y="9527"/>
                  <a:pt x="9031" y="9479"/>
                </a:cubicBezTo>
                <a:cubicBezTo>
                  <a:pt x="8835" y="9127"/>
                  <a:pt x="8755" y="9195"/>
                  <a:pt x="8506" y="8893"/>
                </a:cubicBezTo>
                <a:cubicBezTo>
                  <a:pt x="8257" y="8591"/>
                  <a:pt x="7867" y="8126"/>
                  <a:pt x="7537" y="7667"/>
                </a:cubicBezTo>
                <a:cubicBezTo>
                  <a:pt x="7206" y="7208"/>
                  <a:pt x="6891" y="6658"/>
                  <a:pt x="6522" y="6139"/>
                </a:cubicBezTo>
                <a:cubicBezTo>
                  <a:pt x="6152" y="5620"/>
                  <a:pt x="5678" y="5032"/>
                  <a:pt x="5317" y="4554"/>
                </a:cubicBezTo>
                <a:cubicBezTo>
                  <a:pt x="4955" y="4076"/>
                  <a:pt x="4584" y="3548"/>
                  <a:pt x="4342" y="3233"/>
                </a:cubicBezTo>
                <a:cubicBezTo>
                  <a:pt x="4102" y="2918"/>
                  <a:pt x="4088" y="2893"/>
                  <a:pt x="3860" y="2667"/>
                </a:cubicBezTo>
                <a:cubicBezTo>
                  <a:pt x="3633" y="2441"/>
                  <a:pt x="3315" y="2151"/>
                  <a:pt x="2976" y="1874"/>
                </a:cubicBezTo>
                <a:cubicBezTo>
                  <a:pt x="2638" y="1598"/>
                  <a:pt x="2193" y="1245"/>
                  <a:pt x="1821" y="1006"/>
                </a:cubicBezTo>
                <a:cubicBezTo>
                  <a:pt x="1450" y="768"/>
                  <a:pt x="1048" y="554"/>
                  <a:pt x="747" y="441"/>
                </a:cubicBezTo>
                <a:cubicBezTo>
                  <a:pt x="445" y="327"/>
                  <a:pt x="27" y="352"/>
                  <a:pt x="13" y="289"/>
                </a:cubicBezTo>
                <a:cubicBezTo>
                  <a:pt x="0" y="227"/>
                  <a:pt x="385" y="0"/>
                  <a:pt x="656" y="25"/>
                </a:cubicBezTo>
                <a:cubicBezTo>
                  <a:pt x="928" y="50"/>
                  <a:pt x="1333" y="264"/>
                  <a:pt x="1641" y="441"/>
                </a:cubicBezTo>
                <a:cubicBezTo>
                  <a:pt x="1949" y="617"/>
                  <a:pt x="2334" y="943"/>
                  <a:pt x="2515" y="1082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89" name="Freeform 142" descr="25%">
            <a:extLst>
              <a:ext uri="{FF2B5EF4-FFF2-40B4-BE49-F238E27FC236}">
                <a16:creationId xmlns:a16="http://schemas.microsoft.com/office/drawing/2014/main" id="{A5BD1D94-9BA9-E8D0-A826-6C6E4D52B81E}"/>
              </a:ext>
            </a:extLst>
          </p:cNvPr>
          <p:cNvSpPr>
            <a:spLocks/>
          </p:cNvSpPr>
          <p:nvPr/>
        </p:nvSpPr>
        <p:spPr bwMode="auto">
          <a:xfrm>
            <a:off x="9186863" y="4406900"/>
            <a:ext cx="1185862" cy="763588"/>
          </a:xfrm>
          <a:custGeom>
            <a:avLst/>
            <a:gdLst>
              <a:gd name="T0" fmla="*/ 2147483646 w 747"/>
              <a:gd name="T1" fmla="*/ 2147483646 h 481"/>
              <a:gd name="T2" fmla="*/ 2147483646 w 747"/>
              <a:gd name="T3" fmla="*/ 2147483646 h 481"/>
              <a:gd name="T4" fmla="*/ 2147483646 w 747"/>
              <a:gd name="T5" fmla="*/ 2147483646 h 481"/>
              <a:gd name="T6" fmla="*/ 2147483646 w 747"/>
              <a:gd name="T7" fmla="*/ 2147483646 h 481"/>
              <a:gd name="T8" fmla="*/ 2147483646 w 747"/>
              <a:gd name="T9" fmla="*/ 2147483646 h 481"/>
              <a:gd name="T10" fmla="*/ 2147483646 w 747"/>
              <a:gd name="T11" fmla="*/ 2147483646 h 481"/>
              <a:gd name="T12" fmla="*/ 2147483646 w 747"/>
              <a:gd name="T13" fmla="*/ 2147483646 h 48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47"/>
              <a:gd name="T22" fmla="*/ 0 h 481"/>
              <a:gd name="T23" fmla="*/ 111 w 747"/>
              <a:gd name="T24" fmla="*/ 47 h 48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47" h="481">
                <a:moveTo>
                  <a:pt x="123" y="47"/>
                </a:moveTo>
                <a:cubicBezTo>
                  <a:pt x="151" y="61"/>
                  <a:pt x="192" y="88"/>
                  <a:pt x="225" y="109"/>
                </a:cubicBezTo>
                <a:cubicBezTo>
                  <a:pt x="258" y="130"/>
                  <a:pt x="285" y="150"/>
                  <a:pt x="318" y="173"/>
                </a:cubicBezTo>
                <a:cubicBezTo>
                  <a:pt x="351" y="196"/>
                  <a:pt x="376" y="218"/>
                  <a:pt x="426" y="247"/>
                </a:cubicBezTo>
                <a:cubicBezTo>
                  <a:pt x="476" y="276"/>
                  <a:pt x="570" y="313"/>
                  <a:pt x="620" y="346"/>
                </a:cubicBezTo>
                <a:cubicBezTo>
                  <a:pt x="670" y="379"/>
                  <a:pt x="711" y="424"/>
                  <a:pt x="729" y="445"/>
                </a:cubicBezTo>
                <a:cubicBezTo>
                  <a:pt x="747" y="466"/>
                  <a:pt x="745" y="481"/>
                  <a:pt x="728" y="470"/>
                </a:cubicBezTo>
                <a:cubicBezTo>
                  <a:pt x="711" y="459"/>
                  <a:pt x="674" y="415"/>
                  <a:pt x="626" y="380"/>
                </a:cubicBezTo>
                <a:cubicBezTo>
                  <a:pt x="578" y="345"/>
                  <a:pt x="490" y="287"/>
                  <a:pt x="438" y="262"/>
                </a:cubicBezTo>
                <a:cubicBezTo>
                  <a:pt x="386" y="237"/>
                  <a:pt x="361" y="242"/>
                  <a:pt x="311" y="230"/>
                </a:cubicBezTo>
                <a:cubicBezTo>
                  <a:pt x="261" y="218"/>
                  <a:pt x="180" y="194"/>
                  <a:pt x="137" y="188"/>
                </a:cubicBezTo>
                <a:cubicBezTo>
                  <a:pt x="94" y="182"/>
                  <a:pt x="73" y="196"/>
                  <a:pt x="53" y="191"/>
                </a:cubicBezTo>
                <a:cubicBezTo>
                  <a:pt x="33" y="186"/>
                  <a:pt x="26" y="169"/>
                  <a:pt x="18" y="158"/>
                </a:cubicBezTo>
                <a:cubicBezTo>
                  <a:pt x="10" y="147"/>
                  <a:pt x="0" y="144"/>
                  <a:pt x="6" y="122"/>
                </a:cubicBezTo>
                <a:cubicBezTo>
                  <a:pt x="12" y="100"/>
                  <a:pt x="34" y="36"/>
                  <a:pt x="54" y="23"/>
                </a:cubicBezTo>
                <a:cubicBezTo>
                  <a:pt x="74" y="10"/>
                  <a:pt x="95" y="0"/>
                  <a:pt x="123" y="47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0" name="Freeform 165" descr="25%">
            <a:extLst>
              <a:ext uri="{FF2B5EF4-FFF2-40B4-BE49-F238E27FC236}">
                <a16:creationId xmlns:a16="http://schemas.microsoft.com/office/drawing/2014/main" id="{7C3A217B-2F1F-0F6C-011F-14D4367BD4E8}"/>
              </a:ext>
            </a:extLst>
          </p:cNvPr>
          <p:cNvSpPr>
            <a:spLocks/>
          </p:cNvSpPr>
          <p:nvPr/>
        </p:nvSpPr>
        <p:spPr bwMode="auto">
          <a:xfrm>
            <a:off x="17964150" y="6394450"/>
            <a:ext cx="1344613" cy="882650"/>
          </a:xfrm>
          <a:custGeom>
            <a:avLst/>
            <a:gdLst>
              <a:gd name="T0" fmla="*/ 2147483646 w 10311"/>
              <a:gd name="T1" fmla="*/ 0 h 9893"/>
              <a:gd name="T2" fmla="*/ 2147483646 w 10311"/>
              <a:gd name="T3" fmla="*/ 2147483646 h 9893"/>
              <a:gd name="T4" fmla="*/ 2147483646 w 10311"/>
              <a:gd name="T5" fmla="*/ 2147483646 h 9893"/>
              <a:gd name="T6" fmla="*/ 2147483646 w 10311"/>
              <a:gd name="T7" fmla="*/ 2147483646 h 9893"/>
              <a:gd name="T8" fmla="*/ 2147483646 w 10311"/>
              <a:gd name="T9" fmla="*/ 2147483646 h 9893"/>
              <a:gd name="T10" fmla="*/ 2147483646 w 10311"/>
              <a:gd name="T11" fmla="*/ 2147483646 h 9893"/>
              <a:gd name="T12" fmla="*/ 2147483646 w 10311"/>
              <a:gd name="T13" fmla="*/ 2147483646 h 9893"/>
              <a:gd name="T14" fmla="*/ 2147483646 w 10311"/>
              <a:gd name="T15" fmla="*/ 2147483646 h 9893"/>
              <a:gd name="T16" fmla="*/ 2147483646 w 10311"/>
              <a:gd name="T17" fmla="*/ 2147483646 h 9893"/>
              <a:gd name="T18" fmla="*/ 2147483646 w 10311"/>
              <a:gd name="T19" fmla="*/ 2147483646 h 9893"/>
              <a:gd name="T20" fmla="*/ 2147483646 w 10311"/>
              <a:gd name="T21" fmla="*/ 2147483646 h 9893"/>
              <a:gd name="T22" fmla="*/ 2147483646 w 10311"/>
              <a:gd name="T23" fmla="*/ 0 h 98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0311"/>
              <a:gd name="T37" fmla="*/ 0 h 9893"/>
              <a:gd name="T38" fmla="*/ 10311 w 10311"/>
              <a:gd name="T39" fmla="*/ 9893 h 989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0311" h="9893">
                <a:moveTo>
                  <a:pt x="9891" y="0"/>
                </a:moveTo>
                <a:cubicBezTo>
                  <a:pt x="9940" y="285"/>
                  <a:pt x="10262" y="35"/>
                  <a:pt x="10311" y="320"/>
                </a:cubicBezTo>
                <a:cubicBezTo>
                  <a:pt x="10055" y="747"/>
                  <a:pt x="9032" y="1716"/>
                  <a:pt x="8118" y="2588"/>
                </a:cubicBezTo>
                <a:cubicBezTo>
                  <a:pt x="6979" y="3745"/>
                  <a:pt x="5823" y="4848"/>
                  <a:pt x="4647" y="5925"/>
                </a:cubicBezTo>
                <a:cubicBezTo>
                  <a:pt x="3636" y="6886"/>
                  <a:pt x="2798" y="7571"/>
                  <a:pt x="2034" y="8220"/>
                </a:cubicBezTo>
                <a:cubicBezTo>
                  <a:pt x="1270" y="8869"/>
                  <a:pt x="122" y="9893"/>
                  <a:pt x="61" y="9822"/>
                </a:cubicBezTo>
                <a:cubicBezTo>
                  <a:pt x="0" y="9751"/>
                  <a:pt x="974" y="8452"/>
                  <a:pt x="1632" y="7740"/>
                </a:cubicBezTo>
                <a:cubicBezTo>
                  <a:pt x="2290" y="7028"/>
                  <a:pt x="3338" y="6243"/>
                  <a:pt x="4044" y="5605"/>
                </a:cubicBezTo>
                <a:cubicBezTo>
                  <a:pt x="4750" y="4967"/>
                  <a:pt x="5283" y="4480"/>
                  <a:pt x="5868" y="3910"/>
                </a:cubicBezTo>
                <a:cubicBezTo>
                  <a:pt x="6453" y="3341"/>
                  <a:pt x="7146" y="2627"/>
                  <a:pt x="7564" y="2224"/>
                </a:cubicBezTo>
                <a:cubicBezTo>
                  <a:pt x="7982" y="1821"/>
                  <a:pt x="7986" y="1866"/>
                  <a:pt x="8374" y="1495"/>
                </a:cubicBezTo>
                <a:cubicBezTo>
                  <a:pt x="8762" y="1124"/>
                  <a:pt x="9891" y="0"/>
                  <a:pt x="9891" y="0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1" name="Freeform 142" descr="25%">
            <a:extLst>
              <a:ext uri="{FF2B5EF4-FFF2-40B4-BE49-F238E27FC236}">
                <a16:creationId xmlns:a16="http://schemas.microsoft.com/office/drawing/2014/main" id="{37CBF68D-DE62-5B75-8247-9623B9E95999}"/>
              </a:ext>
            </a:extLst>
          </p:cNvPr>
          <p:cNvSpPr>
            <a:spLocks/>
          </p:cNvSpPr>
          <p:nvPr/>
        </p:nvSpPr>
        <p:spPr bwMode="auto">
          <a:xfrm>
            <a:off x="14922500" y="6169025"/>
            <a:ext cx="4140200" cy="817563"/>
          </a:xfrm>
          <a:custGeom>
            <a:avLst/>
            <a:gdLst>
              <a:gd name="T0" fmla="*/ 2147483646 w 10028"/>
              <a:gd name="T1" fmla="*/ 2147483646 h 10118"/>
              <a:gd name="T2" fmla="*/ 2147483646 w 10028"/>
              <a:gd name="T3" fmla="*/ 2147483646 h 10118"/>
              <a:gd name="T4" fmla="*/ 2147483646 w 10028"/>
              <a:gd name="T5" fmla="*/ 2147483646 h 10118"/>
              <a:gd name="T6" fmla="*/ 2147483646 w 10028"/>
              <a:gd name="T7" fmla="*/ 2147483646 h 10118"/>
              <a:gd name="T8" fmla="*/ 2147483646 w 10028"/>
              <a:gd name="T9" fmla="*/ 2147483646 h 10118"/>
              <a:gd name="T10" fmla="*/ 2147483646 w 10028"/>
              <a:gd name="T11" fmla="*/ 2147483646 h 10118"/>
              <a:gd name="T12" fmla="*/ 2147483646 w 10028"/>
              <a:gd name="T13" fmla="*/ 2147483646 h 10118"/>
              <a:gd name="T14" fmla="*/ 2147483646 w 10028"/>
              <a:gd name="T15" fmla="*/ 2147483646 h 10118"/>
              <a:gd name="T16" fmla="*/ 2147483646 w 10028"/>
              <a:gd name="T17" fmla="*/ 2147483646 h 10118"/>
              <a:gd name="T18" fmla="*/ 2147483646 w 10028"/>
              <a:gd name="T19" fmla="*/ 2147483646 h 10118"/>
              <a:gd name="T20" fmla="*/ 2147483646 w 10028"/>
              <a:gd name="T21" fmla="*/ 2147483646 h 10118"/>
              <a:gd name="T22" fmla="*/ 2147483646 w 10028"/>
              <a:gd name="T23" fmla="*/ 2147483646 h 10118"/>
              <a:gd name="T24" fmla="*/ 2147483646 w 10028"/>
              <a:gd name="T25" fmla="*/ 2147483646 h 10118"/>
              <a:gd name="T26" fmla="*/ 2147483646 w 10028"/>
              <a:gd name="T27" fmla="*/ 2147483646 h 10118"/>
              <a:gd name="T28" fmla="*/ 2147483646 w 10028"/>
              <a:gd name="T29" fmla="*/ 2147483646 h 10118"/>
              <a:gd name="T30" fmla="*/ 2147483646 w 10028"/>
              <a:gd name="T31" fmla="*/ 0 h 10118"/>
              <a:gd name="T32" fmla="*/ 2147483646 w 10028"/>
              <a:gd name="T33" fmla="*/ 2147483646 h 10118"/>
              <a:gd name="T34" fmla="*/ 2147483646 w 10028"/>
              <a:gd name="T35" fmla="*/ 2147483646 h 10118"/>
              <a:gd name="T36" fmla="*/ 2147483646 w 10028"/>
              <a:gd name="T37" fmla="*/ 2147483646 h 10118"/>
              <a:gd name="T38" fmla="*/ 2147483646 w 10028"/>
              <a:gd name="T39" fmla="*/ 2147483646 h 10118"/>
              <a:gd name="T40" fmla="*/ 2147483646 w 10028"/>
              <a:gd name="T41" fmla="*/ 2147483646 h 10118"/>
              <a:gd name="T42" fmla="*/ 2147483646 w 10028"/>
              <a:gd name="T43" fmla="*/ 2147483646 h 10118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10028"/>
              <a:gd name="T67" fmla="*/ 0 h 10118"/>
              <a:gd name="T68" fmla="*/ 10028 w 10028"/>
              <a:gd name="T69" fmla="*/ 10118 h 10118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10028" h="10118">
                <a:moveTo>
                  <a:pt x="3664" y="9344"/>
                </a:moveTo>
                <a:cubicBezTo>
                  <a:pt x="3363" y="9156"/>
                  <a:pt x="3113" y="9051"/>
                  <a:pt x="2848" y="8721"/>
                </a:cubicBezTo>
                <a:cubicBezTo>
                  <a:pt x="2583" y="8393"/>
                  <a:pt x="2294" y="7789"/>
                  <a:pt x="2076" y="7366"/>
                </a:cubicBezTo>
                <a:cubicBezTo>
                  <a:pt x="1857" y="6944"/>
                  <a:pt x="1815" y="6824"/>
                  <a:pt x="1534" y="6189"/>
                </a:cubicBezTo>
                <a:cubicBezTo>
                  <a:pt x="1254" y="5552"/>
                  <a:pt x="625" y="4319"/>
                  <a:pt x="392" y="3553"/>
                </a:cubicBezTo>
                <a:cubicBezTo>
                  <a:pt x="161" y="2786"/>
                  <a:pt x="0" y="1504"/>
                  <a:pt x="139" y="1590"/>
                </a:cubicBezTo>
                <a:cubicBezTo>
                  <a:pt x="277" y="1675"/>
                  <a:pt x="853" y="3256"/>
                  <a:pt x="1223" y="4067"/>
                </a:cubicBezTo>
                <a:cubicBezTo>
                  <a:pt x="1593" y="4877"/>
                  <a:pt x="1992" y="5774"/>
                  <a:pt x="2358" y="6453"/>
                </a:cubicBezTo>
                <a:cubicBezTo>
                  <a:pt x="2725" y="7132"/>
                  <a:pt x="3032" y="7759"/>
                  <a:pt x="3420" y="8143"/>
                </a:cubicBezTo>
                <a:cubicBezTo>
                  <a:pt x="3822" y="8557"/>
                  <a:pt x="4305" y="8758"/>
                  <a:pt x="4734" y="8899"/>
                </a:cubicBezTo>
                <a:cubicBezTo>
                  <a:pt x="5164" y="9040"/>
                  <a:pt x="5621" y="9080"/>
                  <a:pt x="5996" y="8987"/>
                </a:cubicBezTo>
                <a:cubicBezTo>
                  <a:pt x="6372" y="8893"/>
                  <a:pt x="6737" y="8541"/>
                  <a:pt x="6989" y="8340"/>
                </a:cubicBezTo>
                <a:cubicBezTo>
                  <a:pt x="7236" y="7991"/>
                  <a:pt x="7350" y="8271"/>
                  <a:pt x="7507" y="7779"/>
                </a:cubicBezTo>
                <a:cubicBezTo>
                  <a:pt x="7665" y="7287"/>
                  <a:pt x="7882" y="7323"/>
                  <a:pt x="8124" y="6660"/>
                </a:cubicBezTo>
                <a:cubicBezTo>
                  <a:pt x="8367" y="5996"/>
                  <a:pt x="8644" y="4910"/>
                  <a:pt x="8957" y="3800"/>
                </a:cubicBezTo>
                <a:cubicBezTo>
                  <a:pt x="9270" y="2690"/>
                  <a:pt x="9788" y="787"/>
                  <a:pt x="10005" y="0"/>
                </a:cubicBezTo>
                <a:cubicBezTo>
                  <a:pt x="9978" y="953"/>
                  <a:pt x="10028" y="153"/>
                  <a:pt x="10000" y="820"/>
                </a:cubicBezTo>
                <a:cubicBezTo>
                  <a:pt x="9804" y="1695"/>
                  <a:pt x="9196" y="3782"/>
                  <a:pt x="8779" y="5364"/>
                </a:cubicBezTo>
                <a:cubicBezTo>
                  <a:pt x="8390" y="6895"/>
                  <a:pt x="7836" y="7988"/>
                  <a:pt x="7368" y="8900"/>
                </a:cubicBezTo>
                <a:cubicBezTo>
                  <a:pt x="6897" y="9968"/>
                  <a:pt x="6738" y="9804"/>
                  <a:pt x="6287" y="9961"/>
                </a:cubicBezTo>
                <a:cubicBezTo>
                  <a:pt x="5834" y="10118"/>
                  <a:pt x="5140" y="10103"/>
                  <a:pt x="4660" y="9842"/>
                </a:cubicBezTo>
                <a:cubicBezTo>
                  <a:pt x="4236" y="10112"/>
                  <a:pt x="3966" y="9530"/>
                  <a:pt x="3664" y="9344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2" name="Freeform 145" descr="25%">
            <a:extLst>
              <a:ext uri="{FF2B5EF4-FFF2-40B4-BE49-F238E27FC236}">
                <a16:creationId xmlns:a16="http://schemas.microsoft.com/office/drawing/2014/main" id="{7DEADD7A-0C4B-9514-F004-DC6EB32512F6}"/>
              </a:ext>
            </a:extLst>
          </p:cNvPr>
          <p:cNvSpPr>
            <a:spLocks/>
          </p:cNvSpPr>
          <p:nvPr/>
        </p:nvSpPr>
        <p:spPr bwMode="auto">
          <a:xfrm>
            <a:off x="16884650" y="7248525"/>
            <a:ext cx="768350" cy="246063"/>
          </a:xfrm>
          <a:custGeom>
            <a:avLst/>
            <a:gdLst>
              <a:gd name="T0" fmla="*/ 2147483646 w 10000"/>
              <a:gd name="T1" fmla="*/ 2147483646 h 9585"/>
              <a:gd name="T2" fmla="*/ 2147483646 w 10000"/>
              <a:gd name="T3" fmla="*/ 2147483646 h 9585"/>
              <a:gd name="T4" fmla="*/ 2147483646 w 10000"/>
              <a:gd name="T5" fmla="*/ 2147483646 h 9585"/>
              <a:gd name="T6" fmla="*/ 2147483646 w 10000"/>
              <a:gd name="T7" fmla="*/ 2147483646 h 9585"/>
              <a:gd name="T8" fmla="*/ 2147483646 w 10000"/>
              <a:gd name="T9" fmla="*/ 2147483646 h 9585"/>
              <a:gd name="T10" fmla="*/ 2147483646 w 10000"/>
              <a:gd name="T11" fmla="*/ 2147483646 h 9585"/>
              <a:gd name="T12" fmla="*/ 2147483646 w 10000"/>
              <a:gd name="T13" fmla="*/ 2147483646 h 9585"/>
              <a:gd name="T14" fmla="*/ 2147483646 w 10000"/>
              <a:gd name="T15" fmla="*/ 2147483646 h 9585"/>
              <a:gd name="T16" fmla="*/ 2147483646 w 10000"/>
              <a:gd name="T17" fmla="*/ 2147483646 h 9585"/>
              <a:gd name="T18" fmla="*/ 2147483646 w 10000"/>
              <a:gd name="T19" fmla="*/ 2147483646 h 9585"/>
              <a:gd name="T20" fmla="*/ 2147483646 w 10000"/>
              <a:gd name="T21" fmla="*/ 2147483646 h 958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000"/>
              <a:gd name="T34" fmla="*/ 0 h 9585"/>
              <a:gd name="T35" fmla="*/ 10000 w 10000"/>
              <a:gd name="T36" fmla="*/ 9585 h 958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000" h="9585">
                <a:moveTo>
                  <a:pt x="9525" y="4467"/>
                </a:moveTo>
                <a:cubicBezTo>
                  <a:pt x="9421" y="5460"/>
                  <a:pt x="8874" y="5936"/>
                  <a:pt x="8533" y="6515"/>
                </a:cubicBezTo>
                <a:cubicBezTo>
                  <a:pt x="8192" y="7094"/>
                  <a:pt x="7964" y="7621"/>
                  <a:pt x="7479" y="7942"/>
                </a:cubicBezTo>
                <a:cubicBezTo>
                  <a:pt x="6994" y="8263"/>
                  <a:pt x="6516" y="8649"/>
                  <a:pt x="5623" y="8443"/>
                </a:cubicBezTo>
                <a:cubicBezTo>
                  <a:pt x="4344" y="9585"/>
                  <a:pt x="2722" y="8485"/>
                  <a:pt x="1874" y="8443"/>
                </a:cubicBezTo>
                <a:cubicBezTo>
                  <a:pt x="1026" y="8400"/>
                  <a:pt x="812" y="8729"/>
                  <a:pt x="537" y="8191"/>
                </a:cubicBezTo>
                <a:cubicBezTo>
                  <a:pt x="263" y="7651"/>
                  <a:pt x="0" y="6081"/>
                  <a:pt x="227" y="5212"/>
                </a:cubicBezTo>
                <a:cubicBezTo>
                  <a:pt x="455" y="4343"/>
                  <a:pt x="1136" y="3474"/>
                  <a:pt x="1901" y="2979"/>
                </a:cubicBezTo>
                <a:cubicBezTo>
                  <a:pt x="2665" y="2482"/>
                  <a:pt x="3595" y="2854"/>
                  <a:pt x="4814" y="2420"/>
                </a:cubicBezTo>
                <a:cubicBezTo>
                  <a:pt x="6033" y="1986"/>
                  <a:pt x="8430" y="0"/>
                  <a:pt x="9215" y="372"/>
                </a:cubicBezTo>
                <a:cubicBezTo>
                  <a:pt x="10000" y="744"/>
                  <a:pt x="9628" y="3351"/>
                  <a:pt x="9525" y="4467"/>
                </a:cubicBez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635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93" name="Freeform 26">
            <a:extLst>
              <a:ext uri="{FF2B5EF4-FFF2-40B4-BE49-F238E27FC236}">
                <a16:creationId xmlns:a16="http://schemas.microsoft.com/office/drawing/2014/main" id="{E661861B-A47E-D596-A6FF-DB147CD9F4A4}"/>
              </a:ext>
            </a:extLst>
          </p:cNvPr>
          <p:cNvSpPr>
            <a:spLocks/>
          </p:cNvSpPr>
          <p:nvPr/>
        </p:nvSpPr>
        <p:spPr bwMode="auto">
          <a:xfrm>
            <a:off x="8027988" y="5880100"/>
            <a:ext cx="7593012" cy="2449513"/>
          </a:xfrm>
          <a:custGeom>
            <a:avLst/>
            <a:gdLst>
              <a:gd name="T0" fmla="*/ 0 w 14822"/>
              <a:gd name="T1" fmla="*/ 0 h 24216"/>
              <a:gd name="T2" fmla="*/ 2147483646 w 14822"/>
              <a:gd name="T3" fmla="*/ 2147483646 h 24216"/>
              <a:gd name="T4" fmla="*/ 2147483646 w 14822"/>
              <a:gd name="T5" fmla="*/ 2147483646 h 24216"/>
              <a:gd name="T6" fmla="*/ 2147483646 w 14822"/>
              <a:gd name="T7" fmla="*/ 2147483646 h 24216"/>
              <a:gd name="T8" fmla="*/ 2147483646 w 14822"/>
              <a:gd name="T9" fmla="*/ 2147483646 h 24216"/>
              <a:gd name="T10" fmla="*/ 2147483646 w 14822"/>
              <a:gd name="T11" fmla="*/ 2147483646 h 2421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4822"/>
              <a:gd name="T19" fmla="*/ 0 h 24216"/>
              <a:gd name="T20" fmla="*/ 14822 w 14822"/>
              <a:gd name="T21" fmla="*/ 24216 h 2421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4822" h="24216">
                <a:moveTo>
                  <a:pt x="0" y="0"/>
                </a:moveTo>
                <a:cubicBezTo>
                  <a:pt x="464" y="281"/>
                  <a:pt x="1960" y="695"/>
                  <a:pt x="4054" y="2549"/>
                </a:cubicBezTo>
                <a:cubicBezTo>
                  <a:pt x="5559" y="3648"/>
                  <a:pt x="7610" y="4952"/>
                  <a:pt x="9028" y="6592"/>
                </a:cubicBezTo>
                <a:cubicBezTo>
                  <a:pt x="10174" y="7898"/>
                  <a:pt x="10522" y="9289"/>
                  <a:pt x="11243" y="10683"/>
                </a:cubicBezTo>
                <a:cubicBezTo>
                  <a:pt x="11964" y="12077"/>
                  <a:pt x="12820" y="14085"/>
                  <a:pt x="13352" y="14957"/>
                </a:cubicBezTo>
                <a:cubicBezTo>
                  <a:pt x="14822" y="19595"/>
                  <a:pt x="14560" y="23533"/>
                  <a:pt x="14757" y="24216"/>
                </a:cubicBezTo>
              </a:path>
            </a:pathLst>
          </a:custGeom>
          <a:noFill/>
          <a:ln w="38100" cmpd="dbl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94" name="Text Box 58">
            <a:extLst>
              <a:ext uri="{FF2B5EF4-FFF2-40B4-BE49-F238E27FC236}">
                <a16:creationId xmlns:a16="http://schemas.microsoft.com/office/drawing/2014/main" id="{74F7C812-BE34-4099-8AEF-3CBF86747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39706" y="5232400"/>
            <a:ext cx="1332994" cy="18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/>
              <a:t>Pearson Engineering</a:t>
            </a:r>
            <a:endParaRPr lang="en-GB" altLang="en-US" sz="1000" b="1" dirty="0"/>
          </a:p>
        </p:txBody>
      </p:sp>
      <p:sp>
        <p:nvSpPr>
          <p:cNvPr id="4195" name="Line 68">
            <a:extLst>
              <a:ext uri="{FF2B5EF4-FFF2-40B4-BE49-F238E27FC236}">
                <a16:creationId xmlns:a16="http://schemas.microsoft.com/office/drawing/2014/main" id="{65D10487-2436-B6D7-8898-2E16311AB28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344900" y="6994525"/>
            <a:ext cx="611188" cy="10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96" name="Freeform 85">
            <a:extLst>
              <a:ext uri="{FF2B5EF4-FFF2-40B4-BE49-F238E27FC236}">
                <a16:creationId xmlns:a16="http://schemas.microsoft.com/office/drawing/2014/main" id="{CC12A5F4-D233-0BA9-8ADD-C937298DF412}"/>
              </a:ext>
            </a:extLst>
          </p:cNvPr>
          <p:cNvSpPr>
            <a:spLocks/>
          </p:cNvSpPr>
          <p:nvPr/>
        </p:nvSpPr>
        <p:spPr bwMode="auto">
          <a:xfrm>
            <a:off x="7315200" y="4418013"/>
            <a:ext cx="12017375" cy="2486025"/>
          </a:xfrm>
          <a:custGeom>
            <a:avLst/>
            <a:gdLst>
              <a:gd name="T0" fmla="*/ 0 w 10440"/>
              <a:gd name="T1" fmla="*/ 2147483646 h 11343"/>
              <a:gd name="T2" fmla="*/ 2147483646 w 10440"/>
              <a:gd name="T3" fmla="*/ 2147483646 h 11343"/>
              <a:gd name="T4" fmla="*/ 2147483646 w 10440"/>
              <a:gd name="T5" fmla="*/ 2147483646 h 11343"/>
              <a:gd name="T6" fmla="*/ 2147483646 w 10440"/>
              <a:gd name="T7" fmla="*/ 2147483646 h 11343"/>
              <a:gd name="T8" fmla="*/ 2147483646 w 10440"/>
              <a:gd name="T9" fmla="*/ 2147483646 h 11343"/>
              <a:gd name="T10" fmla="*/ 2147483646 w 10440"/>
              <a:gd name="T11" fmla="*/ 2147483646 h 11343"/>
              <a:gd name="T12" fmla="*/ 2147483646 w 10440"/>
              <a:gd name="T13" fmla="*/ 2147483646 h 11343"/>
              <a:gd name="T14" fmla="*/ 2147483646 w 10440"/>
              <a:gd name="T15" fmla="*/ 2147483646 h 11343"/>
              <a:gd name="T16" fmla="*/ 2147483646 w 10440"/>
              <a:gd name="T17" fmla="*/ 2147483646 h 11343"/>
              <a:gd name="T18" fmla="*/ 2147483646 w 10440"/>
              <a:gd name="T19" fmla="*/ 2147483646 h 11343"/>
              <a:gd name="T20" fmla="*/ 2147483646 w 10440"/>
              <a:gd name="T21" fmla="*/ 2147483646 h 11343"/>
              <a:gd name="T22" fmla="*/ 2147483646 w 10440"/>
              <a:gd name="T23" fmla="*/ 2147483646 h 11343"/>
              <a:gd name="T24" fmla="*/ 2147483646 w 10440"/>
              <a:gd name="T25" fmla="*/ 2147483646 h 11343"/>
              <a:gd name="T26" fmla="*/ 2147483646 w 10440"/>
              <a:gd name="T27" fmla="*/ 2147483646 h 11343"/>
              <a:gd name="T28" fmla="*/ 2147483646 w 10440"/>
              <a:gd name="T29" fmla="*/ 2147483646 h 11343"/>
              <a:gd name="T30" fmla="*/ 2147483646 w 10440"/>
              <a:gd name="T31" fmla="*/ 2147483646 h 11343"/>
              <a:gd name="T32" fmla="*/ 2147483646 w 10440"/>
              <a:gd name="T33" fmla="*/ 2147483646 h 11343"/>
              <a:gd name="T34" fmla="*/ 2147483646 w 10440"/>
              <a:gd name="T35" fmla="*/ 2147483646 h 11343"/>
              <a:gd name="T36" fmla="*/ 2147483646 w 10440"/>
              <a:gd name="T37" fmla="*/ 2147483646 h 11343"/>
              <a:gd name="T38" fmla="*/ 2147483646 w 10440"/>
              <a:gd name="T39" fmla="*/ 2147483646 h 11343"/>
              <a:gd name="T40" fmla="*/ 2147483646 w 10440"/>
              <a:gd name="T41" fmla="*/ 2147483646 h 11343"/>
              <a:gd name="T42" fmla="*/ 2147483646 w 10440"/>
              <a:gd name="T43" fmla="*/ 2147483646 h 11343"/>
              <a:gd name="T44" fmla="*/ 2147483646 w 10440"/>
              <a:gd name="T45" fmla="*/ 2147483646 h 11343"/>
              <a:gd name="T46" fmla="*/ 2147483646 w 10440"/>
              <a:gd name="T47" fmla="*/ 2147483646 h 11343"/>
              <a:gd name="T48" fmla="*/ 2147483646 w 10440"/>
              <a:gd name="T49" fmla="*/ 2147483646 h 1134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0440"/>
              <a:gd name="T76" fmla="*/ 0 h 11343"/>
              <a:gd name="T77" fmla="*/ 10440 w 10440"/>
              <a:gd name="T78" fmla="*/ 11343 h 11343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0440" h="11343">
                <a:moveTo>
                  <a:pt x="0" y="3561"/>
                </a:moveTo>
                <a:cubicBezTo>
                  <a:pt x="15" y="3588"/>
                  <a:pt x="31" y="3636"/>
                  <a:pt x="61" y="3683"/>
                </a:cubicBezTo>
                <a:cubicBezTo>
                  <a:pt x="91" y="3730"/>
                  <a:pt x="109" y="3774"/>
                  <a:pt x="181" y="3841"/>
                </a:cubicBezTo>
                <a:cubicBezTo>
                  <a:pt x="253" y="3908"/>
                  <a:pt x="406" y="4031"/>
                  <a:pt x="493" y="4087"/>
                </a:cubicBezTo>
                <a:cubicBezTo>
                  <a:pt x="580" y="4143"/>
                  <a:pt x="629" y="4229"/>
                  <a:pt x="702" y="4178"/>
                </a:cubicBezTo>
                <a:cubicBezTo>
                  <a:pt x="775" y="4127"/>
                  <a:pt x="846" y="4053"/>
                  <a:pt x="931" y="3783"/>
                </a:cubicBezTo>
                <a:cubicBezTo>
                  <a:pt x="1050" y="3348"/>
                  <a:pt x="1119" y="2763"/>
                  <a:pt x="1198" y="2278"/>
                </a:cubicBezTo>
                <a:cubicBezTo>
                  <a:pt x="1276" y="1792"/>
                  <a:pt x="1335" y="1743"/>
                  <a:pt x="1419" y="1593"/>
                </a:cubicBezTo>
                <a:cubicBezTo>
                  <a:pt x="1503" y="1443"/>
                  <a:pt x="1666" y="1484"/>
                  <a:pt x="1704" y="1376"/>
                </a:cubicBezTo>
                <a:cubicBezTo>
                  <a:pt x="1741" y="1267"/>
                  <a:pt x="1639" y="1151"/>
                  <a:pt x="1646" y="941"/>
                </a:cubicBezTo>
                <a:cubicBezTo>
                  <a:pt x="1653" y="731"/>
                  <a:pt x="1656" y="0"/>
                  <a:pt x="1749" y="116"/>
                </a:cubicBezTo>
                <a:cubicBezTo>
                  <a:pt x="1843" y="232"/>
                  <a:pt x="2093" y="1303"/>
                  <a:pt x="2208" y="1658"/>
                </a:cubicBezTo>
                <a:cubicBezTo>
                  <a:pt x="2322" y="2013"/>
                  <a:pt x="2366" y="2028"/>
                  <a:pt x="2435" y="2245"/>
                </a:cubicBezTo>
                <a:cubicBezTo>
                  <a:pt x="2504" y="2462"/>
                  <a:pt x="2556" y="2621"/>
                  <a:pt x="2621" y="2962"/>
                </a:cubicBezTo>
                <a:cubicBezTo>
                  <a:pt x="2686" y="3302"/>
                  <a:pt x="2698" y="3831"/>
                  <a:pt x="2823" y="4287"/>
                </a:cubicBezTo>
                <a:cubicBezTo>
                  <a:pt x="2948" y="4743"/>
                  <a:pt x="3137" y="5416"/>
                  <a:pt x="3372" y="5699"/>
                </a:cubicBezTo>
                <a:cubicBezTo>
                  <a:pt x="3608" y="5981"/>
                  <a:pt x="3834" y="5793"/>
                  <a:pt x="4231" y="5981"/>
                </a:cubicBezTo>
                <a:cubicBezTo>
                  <a:pt x="4629" y="6169"/>
                  <a:pt x="5360" y="6416"/>
                  <a:pt x="5759" y="6828"/>
                </a:cubicBezTo>
                <a:cubicBezTo>
                  <a:pt x="6158" y="7241"/>
                  <a:pt x="6378" y="7958"/>
                  <a:pt x="6626" y="8479"/>
                </a:cubicBezTo>
                <a:cubicBezTo>
                  <a:pt x="6874" y="9000"/>
                  <a:pt x="7036" y="9527"/>
                  <a:pt x="7250" y="9956"/>
                </a:cubicBezTo>
                <a:cubicBezTo>
                  <a:pt x="7464" y="10385"/>
                  <a:pt x="7658" y="10834"/>
                  <a:pt x="7908" y="11053"/>
                </a:cubicBezTo>
                <a:cubicBezTo>
                  <a:pt x="8158" y="11272"/>
                  <a:pt x="8496" y="11343"/>
                  <a:pt x="8751" y="11270"/>
                </a:cubicBezTo>
                <a:cubicBezTo>
                  <a:pt x="9006" y="11197"/>
                  <a:pt x="9241" y="10996"/>
                  <a:pt x="9439" y="10613"/>
                </a:cubicBezTo>
                <a:cubicBezTo>
                  <a:pt x="9637" y="10230"/>
                  <a:pt x="9773" y="9573"/>
                  <a:pt x="9940" y="8971"/>
                </a:cubicBezTo>
                <a:cubicBezTo>
                  <a:pt x="10107" y="8369"/>
                  <a:pt x="10345" y="7191"/>
                  <a:pt x="10440" y="700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97" name="Freeform 25">
            <a:extLst>
              <a:ext uri="{FF2B5EF4-FFF2-40B4-BE49-F238E27FC236}">
                <a16:creationId xmlns:a16="http://schemas.microsoft.com/office/drawing/2014/main" id="{D1B5A784-D479-3E56-0C2C-BFC4A92E57EA}"/>
              </a:ext>
            </a:extLst>
          </p:cNvPr>
          <p:cNvSpPr>
            <a:spLocks/>
          </p:cNvSpPr>
          <p:nvPr/>
        </p:nvSpPr>
        <p:spPr bwMode="auto">
          <a:xfrm>
            <a:off x="16813213" y="7177088"/>
            <a:ext cx="881062" cy="261937"/>
          </a:xfrm>
          <a:custGeom>
            <a:avLst/>
            <a:gdLst>
              <a:gd name="T0" fmla="*/ 0 w 555"/>
              <a:gd name="T1" fmla="*/ 2147483646 h 165"/>
              <a:gd name="T2" fmla="*/ 2147483646 w 555"/>
              <a:gd name="T3" fmla="*/ 2147483646 h 165"/>
              <a:gd name="T4" fmla="*/ 2147483646 w 555"/>
              <a:gd name="T5" fmla="*/ 0 h 165"/>
              <a:gd name="T6" fmla="*/ 2147483646 w 555"/>
              <a:gd name="T7" fmla="*/ 2147483646 h 165"/>
              <a:gd name="T8" fmla="*/ 2147483646 w 555"/>
              <a:gd name="T9" fmla="*/ 2147483646 h 165"/>
              <a:gd name="T10" fmla="*/ 2147483646 w 555"/>
              <a:gd name="T11" fmla="*/ 2147483646 h 165"/>
              <a:gd name="T12" fmla="*/ 0 w 555"/>
              <a:gd name="T13" fmla="*/ 2147483646 h 1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55"/>
              <a:gd name="T22" fmla="*/ 0 h 165"/>
              <a:gd name="T23" fmla="*/ 219 w 555"/>
              <a:gd name="T24" fmla="*/ 47 h 1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55" h="165">
                <a:moveTo>
                  <a:pt x="0" y="156"/>
                </a:moveTo>
                <a:cubicBezTo>
                  <a:pt x="11" y="139"/>
                  <a:pt x="10" y="89"/>
                  <a:pt x="102" y="63"/>
                </a:cubicBezTo>
                <a:cubicBezTo>
                  <a:pt x="194" y="37"/>
                  <a:pt x="480" y="5"/>
                  <a:pt x="555" y="0"/>
                </a:cubicBezTo>
                <a:lnTo>
                  <a:pt x="552" y="36"/>
                </a:lnTo>
                <a:cubicBezTo>
                  <a:pt x="512" y="49"/>
                  <a:pt x="382" y="71"/>
                  <a:pt x="318" y="78"/>
                </a:cubicBezTo>
                <a:cubicBezTo>
                  <a:pt x="254" y="85"/>
                  <a:pt x="211" y="73"/>
                  <a:pt x="168" y="81"/>
                </a:cubicBezTo>
                <a:cubicBezTo>
                  <a:pt x="125" y="89"/>
                  <a:pt x="82" y="112"/>
                  <a:pt x="60" y="126"/>
                </a:cubicBezTo>
                <a:lnTo>
                  <a:pt x="36" y="165"/>
                </a:lnTo>
                <a:lnTo>
                  <a:pt x="0" y="156"/>
                </a:lnTo>
                <a:close/>
              </a:path>
            </a:pathLst>
          </a:custGeom>
          <a:solidFill>
            <a:srgbClr val="99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98" name="Text Box 58">
            <a:extLst>
              <a:ext uri="{FF2B5EF4-FFF2-40B4-BE49-F238E27FC236}">
                <a16:creationId xmlns:a16="http://schemas.microsoft.com/office/drawing/2014/main" id="{E6388793-6251-4417-4633-FA014F431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7550" y="5951538"/>
            <a:ext cx="1557338" cy="33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NEWCASTLE BUSINESS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PARK</a:t>
            </a:r>
          </a:p>
        </p:txBody>
      </p:sp>
      <p:sp>
        <p:nvSpPr>
          <p:cNvPr id="4199" name="Rectangle 38">
            <a:extLst>
              <a:ext uri="{FF2B5EF4-FFF2-40B4-BE49-F238E27FC236}">
                <a16:creationId xmlns:a16="http://schemas.microsoft.com/office/drawing/2014/main" id="{023660E4-0D5F-DB7C-5298-213BA9EBEB72}"/>
              </a:ext>
            </a:extLst>
          </p:cNvPr>
          <p:cNvSpPr>
            <a:spLocks noChangeArrowheads="1"/>
          </p:cNvSpPr>
          <p:nvPr/>
        </p:nvSpPr>
        <p:spPr bwMode="auto">
          <a:xfrm rot="1303132">
            <a:off x="14597063" y="6121400"/>
            <a:ext cx="528637" cy="698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00" name="Freeform 137">
            <a:extLst>
              <a:ext uri="{FF2B5EF4-FFF2-40B4-BE49-F238E27FC236}">
                <a16:creationId xmlns:a16="http://schemas.microsoft.com/office/drawing/2014/main" id="{5874A1AD-7176-4F70-D75B-2C28065CFA6A}"/>
              </a:ext>
            </a:extLst>
          </p:cNvPr>
          <p:cNvSpPr>
            <a:spLocks/>
          </p:cNvSpPr>
          <p:nvPr/>
        </p:nvSpPr>
        <p:spPr bwMode="auto">
          <a:xfrm>
            <a:off x="15317788" y="5638800"/>
            <a:ext cx="4291012" cy="1206500"/>
          </a:xfrm>
          <a:custGeom>
            <a:avLst/>
            <a:gdLst>
              <a:gd name="T0" fmla="*/ 0 w 10140"/>
              <a:gd name="T1" fmla="*/ 2147483646 h 15838"/>
              <a:gd name="T2" fmla="*/ 2147483646 w 10140"/>
              <a:gd name="T3" fmla="*/ 2147483646 h 15838"/>
              <a:gd name="T4" fmla="*/ 2147483646 w 10140"/>
              <a:gd name="T5" fmla="*/ 2147483646 h 15838"/>
              <a:gd name="T6" fmla="*/ 2147483646 w 10140"/>
              <a:gd name="T7" fmla="*/ 2147483646 h 15838"/>
              <a:gd name="T8" fmla="*/ 2147483646 w 10140"/>
              <a:gd name="T9" fmla="*/ 2147483646 h 15838"/>
              <a:gd name="T10" fmla="*/ 2147483646 w 10140"/>
              <a:gd name="T11" fmla="*/ 2147483646 h 15838"/>
              <a:gd name="T12" fmla="*/ 2147483646 w 10140"/>
              <a:gd name="T13" fmla="*/ 2147483646 h 15838"/>
              <a:gd name="T14" fmla="*/ 2147483646 w 10140"/>
              <a:gd name="T15" fmla="*/ 0 h 1583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140"/>
              <a:gd name="T25" fmla="*/ 0 h 15838"/>
              <a:gd name="T26" fmla="*/ 10140 w 10140"/>
              <a:gd name="T27" fmla="*/ 15838 h 1583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140" h="15838">
                <a:moveTo>
                  <a:pt x="0" y="6781"/>
                </a:moveTo>
                <a:cubicBezTo>
                  <a:pt x="51" y="7205"/>
                  <a:pt x="97" y="8440"/>
                  <a:pt x="298" y="9326"/>
                </a:cubicBezTo>
                <a:cubicBezTo>
                  <a:pt x="499" y="10212"/>
                  <a:pt x="816" y="11179"/>
                  <a:pt x="1204" y="12097"/>
                </a:cubicBezTo>
                <a:cubicBezTo>
                  <a:pt x="1592" y="13015"/>
                  <a:pt x="2112" y="13785"/>
                  <a:pt x="2629" y="14833"/>
                </a:cubicBezTo>
                <a:cubicBezTo>
                  <a:pt x="3178" y="15146"/>
                  <a:pt x="3830" y="15838"/>
                  <a:pt x="4603" y="15467"/>
                </a:cubicBezTo>
                <a:cubicBezTo>
                  <a:pt x="5157" y="15482"/>
                  <a:pt x="5665" y="15037"/>
                  <a:pt x="6114" y="14491"/>
                </a:cubicBezTo>
                <a:cubicBezTo>
                  <a:pt x="6578" y="13528"/>
                  <a:pt x="6563" y="14271"/>
                  <a:pt x="7255" y="11854"/>
                </a:cubicBezTo>
                <a:cubicBezTo>
                  <a:pt x="8078" y="7831"/>
                  <a:pt x="9681" y="1845"/>
                  <a:pt x="10140" y="0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1" name="Line 53">
            <a:extLst>
              <a:ext uri="{FF2B5EF4-FFF2-40B4-BE49-F238E27FC236}">
                <a16:creationId xmlns:a16="http://schemas.microsoft.com/office/drawing/2014/main" id="{B564953C-1B70-E9D9-1265-4BF32A69E7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64150" y="5305425"/>
            <a:ext cx="1428750" cy="1973263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2" name="Text Box 56">
            <a:extLst>
              <a:ext uri="{FF2B5EF4-FFF2-40B4-BE49-F238E27FC236}">
                <a16:creationId xmlns:a16="http://schemas.microsoft.com/office/drawing/2014/main" id="{81A0564A-75E7-13C2-3FB3-E5E46BFE0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1050" y="4279900"/>
            <a:ext cx="2447925" cy="1068388"/>
          </a:xfrm>
          <a:prstGeom prst="rect">
            <a:avLst/>
          </a:prstGeom>
          <a:solidFill>
            <a:srgbClr val="FFFFFF"/>
          </a:solidFill>
          <a:ln w="22225">
            <a:solidFill>
              <a:srgbClr val="C00000"/>
            </a:solidFill>
            <a:miter lim="800000"/>
            <a:headEnd/>
            <a:tailEnd/>
          </a:ln>
        </p:spPr>
        <p:txBody>
          <a:bodyPr lIns="36000" tIns="72000" rIns="36000" bIns="72000" anchor="ctr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>
                <a:solidFill>
                  <a:srgbClr val="C00000"/>
                </a:solidFill>
              </a:rPr>
              <a:t>C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/>
              <a:t>Recommended eastern limit of rowing: currents through bridges downstream can be strong and dangerous</a:t>
            </a:r>
          </a:p>
        </p:txBody>
      </p:sp>
      <p:sp>
        <p:nvSpPr>
          <p:cNvPr id="4203" name="Text Box 58">
            <a:extLst>
              <a:ext uri="{FF2B5EF4-FFF2-40B4-BE49-F238E27FC236}">
                <a16:creationId xmlns:a16="http://schemas.microsoft.com/office/drawing/2014/main" id="{EDA1659A-1B1B-A00E-45C0-D72ED0DE1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2638" y="5922963"/>
            <a:ext cx="57150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‘Pink Wall’</a:t>
            </a:r>
          </a:p>
        </p:txBody>
      </p:sp>
      <p:sp>
        <p:nvSpPr>
          <p:cNvPr id="4204" name="Text Box 58">
            <a:extLst>
              <a:ext uri="{FF2B5EF4-FFF2-40B4-BE49-F238E27FC236}">
                <a16:creationId xmlns:a16="http://schemas.microsoft.com/office/drawing/2014/main" id="{6F72BFF7-C8A2-B3DB-9282-4CC7320D9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7325" y="5614988"/>
            <a:ext cx="57150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Power line</a:t>
            </a:r>
          </a:p>
        </p:txBody>
      </p:sp>
      <p:sp>
        <p:nvSpPr>
          <p:cNvPr id="4205" name="Line 40">
            <a:extLst>
              <a:ext uri="{FF2B5EF4-FFF2-40B4-BE49-F238E27FC236}">
                <a16:creationId xmlns:a16="http://schemas.microsoft.com/office/drawing/2014/main" id="{8DC3AA13-40B1-34E8-F868-FF143C54F0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598525" y="5735638"/>
            <a:ext cx="565150" cy="84455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6" name="Text Box 58">
            <a:extLst>
              <a:ext uri="{FF2B5EF4-FFF2-40B4-BE49-F238E27FC236}">
                <a16:creationId xmlns:a16="http://schemas.microsoft.com/office/drawing/2014/main" id="{540E139D-A76E-A4CD-C2DA-CFE7C7516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6013" y="5597525"/>
            <a:ext cx="3794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" b="1"/>
              <a:t>Car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" b="1"/>
              <a:t>crushing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" b="1"/>
              <a:t>yard</a:t>
            </a:r>
          </a:p>
        </p:txBody>
      </p:sp>
      <p:sp>
        <p:nvSpPr>
          <p:cNvPr id="4207" name="Freeform 115">
            <a:extLst>
              <a:ext uri="{FF2B5EF4-FFF2-40B4-BE49-F238E27FC236}">
                <a16:creationId xmlns:a16="http://schemas.microsoft.com/office/drawing/2014/main" id="{511D3C79-5936-F579-18CD-2D68FD59A639}"/>
              </a:ext>
            </a:extLst>
          </p:cNvPr>
          <p:cNvSpPr>
            <a:spLocks/>
          </p:cNvSpPr>
          <p:nvPr/>
        </p:nvSpPr>
        <p:spPr bwMode="auto">
          <a:xfrm>
            <a:off x="11334750" y="6018213"/>
            <a:ext cx="674688" cy="511175"/>
          </a:xfrm>
          <a:custGeom>
            <a:avLst/>
            <a:gdLst>
              <a:gd name="T0" fmla="*/ 2147483646 w 425"/>
              <a:gd name="T1" fmla="*/ 2147483646 h 322"/>
              <a:gd name="T2" fmla="*/ 2147483646 w 425"/>
              <a:gd name="T3" fmla="*/ 2147483646 h 322"/>
              <a:gd name="T4" fmla="*/ 0 w 425"/>
              <a:gd name="T5" fmla="*/ 2147483646 h 322"/>
              <a:gd name="T6" fmla="*/ 2147483646 w 425"/>
              <a:gd name="T7" fmla="*/ 2147483646 h 322"/>
              <a:gd name="T8" fmla="*/ 2147483646 w 425"/>
              <a:gd name="T9" fmla="*/ 2147483646 h 322"/>
              <a:gd name="T10" fmla="*/ 2147483646 w 425"/>
              <a:gd name="T11" fmla="*/ 2147483646 h 322"/>
              <a:gd name="T12" fmla="*/ 2147483646 w 425"/>
              <a:gd name="T13" fmla="*/ 2147483646 h 322"/>
              <a:gd name="T14" fmla="*/ 2147483646 w 425"/>
              <a:gd name="T15" fmla="*/ 2147483646 h 322"/>
              <a:gd name="T16" fmla="*/ 2147483646 w 425"/>
              <a:gd name="T17" fmla="*/ 2147483646 h 322"/>
              <a:gd name="T18" fmla="*/ 2147483646 w 425"/>
              <a:gd name="T19" fmla="*/ 2147483646 h 32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25"/>
              <a:gd name="T31" fmla="*/ 0 h 322"/>
              <a:gd name="T32" fmla="*/ 425 w 425"/>
              <a:gd name="T33" fmla="*/ 322 h 32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25" h="322">
                <a:moveTo>
                  <a:pt x="159" y="73"/>
                </a:moveTo>
                <a:cubicBezTo>
                  <a:pt x="143" y="83"/>
                  <a:pt x="161" y="80"/>
                  <a:pt x="135" y="121"/>
                </a:cubicBezTo>
                <a:lnTo>
                  <a:pt x="0" y="322"/>
                </a:lnTo>
                <a:lnTo>
                  <a:pt x="33" y="319"/>
                </a:lnTo>
                <a:lnTo>
                  <a:pt x="129" y="214"/>
                </a:lnTo>
                <a:cubicBezTo>
                  <a:pt x="170" y="174"/>
                  <a:pt x="232" y="113"/>
                  <a:pt x="279" y="79"/>
                </a:cubicBezTo>
                <a:cubicBezTo>
                  <a:pt x="326" y="45"/>
                  <a:pt x="403" y="20"/>
                  <a:pt x="414" y="10"/>
                </a:cubicBezTo>
                <a:cubicBezTo>
                  <a:pt x="425" y="0"/>
                  <a:pt x="375" y="8"/>
                  <a:pt x="345" y="16"/>
                </a:cubicBezTo>
                <a:cubicBezTo>
                  <a:pt x="315" y="24"/>
                  <a:pt x="265" y="51"/>
                  <a:pt x="234" y="61"/>
                </a:cubicBezTo>
                <a:cubicBezTo>
                  <a:pt x="203" y="71"/>
                  <a:pt x="175" y="63"/>
                  <a:pt x="159" y="73"/>
                </a:cubicBezTo>
                <a:close/>
              </a:path>
            </a:pathLst>
          </a:custGeom>
          <a:solidFill>
            <a:srgbClr val="0000FF"/>
          </a:solidFill>
          <a:ln w="63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4208" name="Text Box 58">
            <a:extLst>
              <a:ext uri="{FF2B5EF4-FFF2-40B4-BE49-F238E27FC236}">
                <a16:creationId xmlns:a16="http://schemas.microsoft.com/office/drawing/2014/main" id="{6C1B8902-2179-106C-AA15-1D7FF7384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9200" y="6472238"/>
            <a:ext cx="792163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River Derwent</a:t>
            </a:r>
          </a:p>
        </p:txBody>
      </p:sp>
      <p:sp>
        <p:nvSpPr>
          <p:cNvPr id="4209" name="Text Box 58">
            <a:extLst>
              <a:ext uri="{FF2B5EF4-FFF2-40B4-BE49-F238E27FC236}">
                <a16:creationId xmlns:a16="http://schemas.microsoft.com/office/drawing/2014/main" id="{9312C0D1-2355-FEE9-DF69-86414007D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2250" y="5664200"/>
            <a:ext cx="647700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ELSWICK</a:t>
            </a:r>
          </a:p>
        </p:txBody>
      </p:sp>
      <p:sp>
        <p:nvSpPr>
          <p:cNvPr id="4210" name="Text Box 58">
            <a:extLst>
              <a:ext uri="{FF2B5EF4-FFF2-40B4-BE49-F238E27FC236}">
                <a16:creationId xmlns:a16="http://schemas.microsoft.com/office/drawing/2014/main" id="{0555EE24-756D-0383-7ACD-5552B0514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19450" y="7392988"/>
            <a:ext cx="900113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Dunston Staithes</a:t>
            </a:r>
          </a:p>
        </p:txBody>
      </p:sp>
      <p:sp>
        <p:nvSpPr>
          <p:cNvPr id="11383" name="Text Box 123">
            <a:extLst>
              <a:ext uri="{FF2B5EF4-FFF2-40B4-BE49-F238E27FC236}">
                <a16:creationId xmlns:a16="http://schemas.microsoft.com/office/drawing/2014/main" id="{341251EB-5698-48B2-949F-BF70A1698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9175" y="749300"/>
            <a:ext cx="3378200" cy="150653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144000" tIns="144000" rIns="144000" bIns="144000">
            <a:spAutoFit/>
          </a:bodyPr>
          <a:lstStyle/>
          <a:p>
            <a:pPr defTabSz="1279525" eaLnBrk="1" hangingPunct="1">
              <a:defRPr/>
            </a:pPr>
            <a:r>
              <a:rPr lang="en-GB" sz="2000" b="1" dirty="0">
                <a:latin typeface="Arial" charset="0"/>
              </a:rPr>
              <a:t>BUCS HEAD  </a:t>
            </a:r>
          </a:p>
          <a:p>
            <a:pPr defTabSz="1279525" eaLnBrk="1" hangingPunct="1">
              <a:defRPr/>
            </a:pPr>
            <a:endParaRPr lang="en-GB" sz="300" b="1" spc="30" dirty="0">
              <a:solidFill>
                <a:srgbClr val="C00000"/>
              </a:solidFill>
              <a:latin typeface="Arial" charset="0"/>
            </a:endParaRPr>
          </a:p>
          <a:p>
            <a:pPr defTabSz="1279525" eaLnBrk="1" hangingPunct="1">
              <a:defRPr/>
            </a:pPr>
            <a:endParaRPr lang="en-GB" sz="800" b="1" dirty="0">
              <a:solidFill>
                <a:srgbClr val="C00000"/>
              </a:solidFill>
              <a:latin typeface="Arial" charset="0"/>
            </a:endParaRPr>
          </a:p>
          <a:p>
            <a:pPr defTabSz="1279525" eaLnBrk="1" hangingPunct="1">
              <a:defRPr/>
            </a:pPr>
            <a:r>
              <a:rPr lang="en-GB" sz="2000" b="1">
                <a:latin typeface="Arial" charset="0"/>
              </a:rPr>
              <a:t>28 Feb &amp; 1 March 2026</a:t>
            </a:r>
            <a:endParaRPr lang="en-GB" sz="2000" b="1" dirty="0">
              <a:latin typeface="Arial" charset="0"/>
            </a:endParaRPr>
          </a:p>
          <a:p>
            <a:pPr defTabSz="1279525" eaLnBrk="1" hangingPunct="1">
              <a:defRPr/>
            </a:pPr>
            <a:endParaRPr lang="en-GB" sz="800" b="1" dirty="0">
              <a:solidFill>
                <a:srgbClr val="C00000"/>
              </a:solidFill>
              <a:latin typeface="Arial" charset="0"/>
            </a:endParaRPr>
          </a:p>
          <a:p>
            <a:pPr defTabSz="1279525" eaLnBrk="1" hangingPunct="1">
              <a:defRPr/>
            </a:pPr>
            <a:r>
              <a:rPr lang="en-GB" sz="2000" b="1" dirty="0">
                <a:solidFill>
                  <a:srgbClr val="C00000"/>
                </a:solidFill>
                <a:latin typeface="Arial" charset="0"/>
              </a:rPr>
              <a:t>Course map     </a:t>
            </a:r>
            <a:endParaRPr lang="en-GB" sz="1400" b="1" dirty="0">
              <a:latin typeface="Arial" charset="0"/>
            </a:endParaRPr>
          </a:p>
        </p:txBody>
      </p:sp>
      <p:grpSp>
        <p:nvGrpSpPr>
          <p:cNvPr id="4212" name="Group 140">
            <a:extLst>
              <a:ext uri="{FF2B5EF4-FFF2-40B4-BE49-F238E27FC236}">
                <a16:creationId xmlns:a16="http://schemas.microsoft.com/office/drawing/2014/main" id="{DE8D1969-0872-F651-1F04-01168C7881C8}"/>
              </a:ext>
            </a:extLst>
          </p:cNvPr>
          <p:cNvGrpSpPr>
            <a:grpSpLocks/>
          </p:cNvGrpSpPr>
          <p:nvPr/>
        </p:nvGrpSpPr>
        <p:grpSpPr bwMode="auto">
          <a:xfrm>
            <a:off x="11214100" y="7896225"/>
            <a:ext cx="601663" cy="709613"/>
            <a:chOff x="6725" y="711"/>
            <a:chExt cx="379" cy="447"/>
          </a:xfrm>
        </p:grpSpPr>
        <p:sp>
          <p:nvSpPr>
            <p:cNvPr id="4314" name="Line 141">
              <a:extLst>
                <a:ext uri="{FF2B5EF4-FFF2-40B4-BE49-F238E27FC236}">
                  <a16:creationId xmlns:a16="http://schemas.microsoft.com/office/drawing/2014/main" id="{2C11DDF6-8310-D48F-1321-CC291AA622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911" y="877"/>
              <a:ext cx="2" cy="281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15" name="Text Box 58">
              <a:extLst>
                <a:ext uri="{FF2B5EF4-FFF2-40B4-BE49-F238E27FC236}">
                  <a16:creationId xmlns:a16="http://schemas.microsoft.com/office/drawing/2014/main" id="{6708CF9A-30B5-EAFB-9AFA-BDDA2479A6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5" y="711"/>
              <a:ext cx="37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27432" tIns="27432" rIns="27432" bIns="0">
              <a:spAutoFit/>
            </a:bodyPr>
            <a:lstStyle>
              <a:lvl1pPr defTabSz="1279525">
                <a:spcBef>
                  <a:spcPct val="20000"/>
                </a:spcBef>
                <a:buChar char="•"/>
                <a:defRPr sz="45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1279525">
                <a:spcBef>
                  <a:spcPct val="20000"/>
                </a:spcBef>
                <a:buChar char="–"/>
                <a:defRPr sz="39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1279525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1279525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1279525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1279525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1600" b="1"/>
                <a:t>North</a:t>
              </a:r>
            </a:p>
          </p:txBody>
        </p:sp>
      </p:grpSp>
      <p:sp>
        <p:nvSpPr>
          <p:cNvPr id="4213" name="Text Box 58">
            <a:extLst>
              <a:ext uri="{FF2B5EF4-FFF2-40B4-BE49-F238E27FC236}">
                <a16:creationId xmlns:a16="http://schemas.microsoft.com/office/drawing/2014/main" id="{AB36D0CF-328D-E614-759E-815DC651F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3438" y="5664200"/>
            <a:ext cx="5572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Redheugh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Bridge</a:t>
            </a:r>
          </a:p>
        </p:txBody>
      </p:sp>
      <p:sp>
        <p:nvSpPr>
          <p:cNvPr id="4214" name="Freeform 137">
            <a:extLst>
              <a:ext uri="{FF2B5EF4-FFF2-40B4-BE49-F238E27FC236}">
                <a16:creationId xmlns:a16="http://schemas.microsoft.com/office/drawing/2014/main" id="{BC72DA8B-96A0-1C7D-D135-BDD5861033E3}"/>
              </a:ext>
            </a:extLst>
          </p:cNvPr>
          <p:cNvSpPr>
            <a:spLocks/>
          </p:cNvSpPr>
          <p:nvPr/>
        </p:nvSpPr>
        <p:spPr bwMode="auto">
          <a:xfrm>
            <a:off x="9796463" y="5105400"/>
            <a:ext cx="1219200" cy="1000125"/>
          </a:xfrm>
          <a:custGeom>
            <a:avLst/>
            <a:gdLst>
              <a:gd name="T0" fmla="*/ 0 w 768"/>
              <a:gd name="T1" fmla="*/ 2147483646 h 630"/>
              <a:gd name="T2" fmla="*/ 2147483646 w 768"/>
              <a:gd name="T3" fmla="*/ 2147483646 h 630"/>
              <a:gd name="T4" fmla="*/ 2147483646 w 768"/>
              <a:gd name="T5" fmla="*/ 2147483646 h 630"/>
              <a:gd name="T6" fmla="*/ 2147483646 w 768"/>
              <a:gd name="T7" fmla="*/ 2147483646 h 630"/>
              <a:gd name="T8" fmla="*/ 2147483646 w 768"/>
              <a:gd name="T9" fmla="*/ 2147483646 h 630"/>
              <a:gd name="T10" fmla="*/ 2147483646 w 768"/>
              <a:gd name="T11" fmla="*/ 2147483646 h 630"/>
              <a:gd name="T12" fmla="*/ 2147483646 w 768"/>
              <a:gd name="T13" fmla="*/ 2147483646 h 630"/>
              <a:gd name="T14" fmla="*/ 2147483646 w 768"/>
              <a:gd name="T15" fmla="*/ 2147483646 h 630"/>
              <a:gd name="T16" fmla="*/ 2147483646 w 768"/>
              <a:gd name="T17" fmla="*/ 2147483646 h 630"/>
              <a:gd name="T18" fmla="*/ 2147483646 w 768"/>
              <a:gd name="T19" fmla="*/ 2147483646 h 630"/>
              <a:gd name="T20" fmla="*/ 2147483646 w 768"/>
              <a:gd name="T21" fmla="*/ 2147483646 h 6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68"/>
              <a:gd name="T34" fmla="*/ 0 h 630"/>
              <a:gd name="T35" fmla="*/ 2112 w 768"/>
              <a:gd name="T36" fmla="*/ 493 h 63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68" h="630">
                <a:moveTo>
                  <a:pt x="0" y="0"/>
                </a:moveTo>
                <a:cubicBezTo>
                  <a:pt x="30" y="23"/>
                  <a:pt x="109" y="80"/>
                  <a:pt x="180" y="138"/>
                </a:cubicBezTo>
                <a:cubicBezTo>
                  <a:pt x="251" y="196"/>
                  <a:pt x="341" y="290"/>
                  <a:pt x="426" y="348"/>
                </a:cubicBezTo>
                <a:cubicBezTo>
                  <a:pt x="511" y="406"/>
                  <a:pt x="633" y="439"/>
                  <a:pt x="690" y="486"/>
                </a:cubicBezTo>
                <a:cubicBezTo>
                  <a:pt x="747" y="533"/>
                  <a:pt x="752" y="600"/>
                  <a:pt x="768" y="630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15" name="Freeform 137">
            <a:extLst>
              <a:ext uri="{FF2B5EF4-FFF2-40B4-BE49-F238E27FC236}">
                <a16:creationId xmlns:a16="http://schemas.microsoft.com/office/drawing/2014/main" id="{DD30B568-AFD0-A5CF-3341-EB60DC729F80}"/>
              </a:ext>
            </a:extLst>
          </p:cNvPr>
          <p:cNvSpPr>
            <a:spLocks/>
          </p:cNvSpPr>
          <p:nvPr/>
        </p:nvSpPr>
        <p:spPr bwMode="auto">
          <a:xfrm>
            <a:off x="8243888" y="4240213"/>
            <a:ext cx="1060450" cy="992187"/>
          </a:xfrm>
          <a:custGeom>
            <a:avLst/>
            <a:gdLst>
              <a:gd name="T0" fmla="*/ 0 w 10003"/>
              <a:gd name="T1" fmla="*/ 2147483646 h 9953"/>
              <a:gd name="T2" fmla="*/ 2147483646 w 10003"/>
              <a:gd name="T3" fmla="*/ 2147483646 h 9953"/>
              <a:gd name="T4" fmla="*/ 2147483646 w 10003"/>
              <a:gd name="T5" fmla="*/ 2147483646 h 9953"/>
              <a:gd name="T6" fmla="*/ 2147483646 w 10003"/>
              <a:gd name="T7" fmla="*/ 2147483646 h 9953"/>
              <a:gd name="T8" fmla="*/ 2147483646 w 10003"/>
              <a:gd name="T9" fmla="*/ 2147483646 h 99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03"/>
              <a:gd name="T16" fmla="*/ 0 h 9953"/>
              <a:gd name="T17" fmla="*/ 10003 w 10003"/>
              <a:gd name="T18" fmla="*/ 9953 h 99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03" h="9953">
                <a:moveTo>
                  <a:pt x="0" y="9953"/>
                </a:moveTo>
                <a:cubicBezTo>
                  <a:pt x="815" y="9616"/>
                  <a:pt x="2165" y="8543"/>
                  <a:pt x="2911" y="7172"/>
                </a:cubicBezTo>
                <a:cubicBezTo>
                  <a:pt x="4046" y="6156"/>
                  <a:pt x="5381" y="4854"/>
                  <a:pt x="6610" y="3961"/>
                </a:cubicBezTo>
                <a:cubicBezTo>
                  <a:pt x="7661" y="2805"/>
                  <a:pt x="9009" y="1128"/>
                  <a:pt x="9506" y="564"/>
                </a:cubicBezTo>
                <a:cubicBezTo>
                  <a:pt x="10003" y="0"/>
                  <a:pt x="9574" y="574"/>
                  <a:pt x="9592" y="576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16" name="Freeform 166">
            <a:extLst>
              <a:ext uri="{FF2B5EF4-FFF2-40B4-BE49-F238E27FC236}">
                <a16:creationId xmlns:a16="http://schemas.microsoft.com/office/drawing/2014/main" id="{1C79A6D4-6FEB-58D4-C423-61709A6E948F}"/>
              </a:ext>
            </a:extLst>
          </p:cNvPr>
          <p:cNvSpPr>
            <a:spLocks/>
          </p:cNvSpPr>
          <p:nvPr/>
        </p:nvSpPr>
        <p:spPr bwMode="auto">
          <a:xfrm>
            <a:off x="18756313" y="5953125"/>
            <a:ext cx="576262" cy="792163"/>
          </a:xfrm>
          <a:custGeom>
            <a:avLst/>
            <a:gdLst>
              <a:gd name="T0" fmla="*/ 0 w 336"/>
              <a:gd name="T1" fmla="*/ 0 h 441"/>
              <a:gd name="T2" fmla="*/ 2147483646 w 336"/>
              <a:gd name="T3" fmla="*/ 2147483646 h 441"/>
              <a:gd name="T4" fmla="*/ 0 60000 65536"/>
              <a:gd name="T5" fmla="*/ 0 60000 65536"/>
              <a:gd name="T6" fmla="*/ 0 w 336"/>
              <a:gd name="T7" fmla="*/ 0 h 441"/>
              <a:gd name="T8" fmla="*/ 336 w 336"/>
              <a:gd name="T9" fmla="*/ 441 h 44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36" h="441">
                <a:moveTo>
                  <a:pt x="0" y="0"/>
                </a:moveTo>
                <a:cubicBezTo>
                  <a:pt x="55" y="74"/>
                  <a:pt x="266" y="349"/>
                  <a:pt x="336" y="441"/>
                </a:cubicBezTo>
              </a:path>
            </a:pathLst>
          </a:custGeom>
          <a:noFill/>
          <a:ln w="38100" cmpd="sng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17" name="Text Box 58">
            <a:extLst>
              <a:ext uri="{FF2B5EF4-FFF2-40B4-BE49-F238E27FC236}">
                <a16:creationId xmlns:a16="http://schemas.microsoft.com/office/drawing/2014/main" id="{E101758E-BEF7-80C0-9EED-159229370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7075" y="4224338"/>
            <a:ext cx="1071563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Blaydon  Bridge (A1)</a:t>
            </a:r>
          </a:p>
        </p:txBody>
      </p:sp>
      <p:sp>
        <p:nvSpPr>
          <p:cNvPr id="4218" name="Text Box 58">
            <a:extLst>
              <a:ext uri="{FF2B5EF4-FFF2-40B4-BE49-F238E27FC236}">
                <a16:creationId xmlns:a16="http://schemas.microsoft.com/office/drawing/2014/main" id="{AB4CA25C-792C-5AF0-F1A4-EFC43071E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2325" y="5434013"/>
            <a:ext cx="635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Old railway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bridge</a:t>
            </a:r>
          </a:p>
        </p:txBody>
      </p:sp>
      <p:sp>
        <p:nvSpPr>
          <p:cNvPr id="4219" name="Text Box 58">
            <a:extLst>
              <a:ext uri="{FF2B5EF4-FFF2-40B4-BE49-F238E27FC236}">
                <a16:creationId xmlns:a16="http://schemas.microsoft.com/office/drawing/2014/main" id="{B3541DC6-6FBE-2017-2286-0F644AFA8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5225" y="5807075"/>
            <a:ext cx="631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Scotswood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Bridge</a:t>
            </a:r>
          </a:p>
        </p:txBody>
      </p:sp>
      <p:sp>
        <p:nvSpPr>
          <p:cNvPr id="4220" name="Rectangle 38">
            <a:extLst>
              <a:ext uri="{FF2B5EF4-FFF2-40B4-BE49-F238E27FC236}">
                <a16:creationId xmlns:a16="http://schemas.microsoft.com/office/drawing/2014/main" id="{4F1BEC83-BEA1-6AC8-CD20-841096693D29}"/>
              </a:ext>
            </a:extLst>
          </p:cNvPr>
          <p:cNvSpPr>
            <a:spLocks noChangeArrowheads="1"/>
          </p:cNvSpPr>
          <p:nvPr/>
        </p:nvSpPr>
        <p:spPr bwMode="auto">
          <a:xfrm rot="744955">
            <a:off x="12144375" y="6122988"/>
            <a:ext cx="265113" cy="14128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21" name="Text Box 58">
            <a:extLst>
              <a:ext uri="{FF2B5EF4-FFF2-40B4-BE49-F238E27FC236}">
                <a16:creationId xmlns:a16="http://schemas.microsoft.com/office/drawing/2014/main" id="{1149B016-DAF1-DB62-0B9F-8A5A155E5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8475" y="6253163"/>
            <a:ext cx="64452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ITV building</a:t>
            </a:r>
          </a:p>
        </p:txBody>
      </p:sp>
      <p:sp>
        <p:nvSpPr>
          <p:cNvPr id="4222" name="Rectangle 38">
            <a:extLst>
              <a:ext uri="{FF2B5EF4-FFF2-40B4-BE49-F238E27FC236}">
                <a16:creationId xmlns:a16="http://schemas.microsoft.com/office/drawing/2014/main" id="{D7083B3C-02D8-06AE-4A71-A44B3EC9D888}"/>
              </a:ext>
            </a:extLst>
          </p:cNvPr>
          <p:cNvSpPr>
            <a:spLocks noChangeArrowheads="1"/>
          </p:cNvSpPr>
          <p:nvPr/>
        </p:nvSpPr>
        <p:spPr bwMode="auto">
          <a:xfrm rot="1327902">
            <a:off x="13843000" y="6746875"/>
            <a:ext cx="431800" cy="2159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23" name="Text Box 58">
            <a:extLst>
              <a:ext uri="{FF2B5EF4-FFF2-40B4-BE49-F238E27FC236}">
                <a16:creationId xmlns:a16="http://schemas.microsoft.com/office/drawing/2014/main" id="{4A74006E-17C1-3CCB-8531-F7D4C37EA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20825" y="6816725"/>
            <a:ext cx="403225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Costco</a:t>
            </a:r>
          </a:p>
        </p:txBody>
      </p:sp>
      <p:sp>
        <p:nvSpPr>
          <p:cNvPr id="4224" name="Text Box 58">
            <a:extLst>
              <a:ext uri="{FF2B5EF4-FFF2-40B4-BE49-F238E27FC236}">
                <a16:creationId xmlns:a16="http://schemas.microsoft.com/office/drawing/2014/main" id="{E3A4FEFC-BC77-839F-0A19-D3F082D2E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63475" y="7321550"/>
            <a:ext cx="1316038" cy="18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i="1"/>
              <a:t>intu METROCENTRE</a:t>
            </a:r>
          </a:p>
        </p:txBody>
      </p:sp>
      <p:sp>
        <p:nvSpPr>
          <p:cNvPr id="4225" name="Text Box 58">
            <a:extLst>
              <a:ext uri="{FF2B5EF4-FFF2-40B4-BE49-F238E27FC236}">
                <a16:creationId xmlns:a16="http://schemas.microsoft.com/office/drawing/2014/main" id="{488F0526-25AF-9563-461B-BDB349F15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7350" y="6873875"/>
            <a:ext cx="12969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Derwenthaugh slipway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(power craft, jet skis)</a:t>
            </a:r>
          </a:p>
        </p:txBody>
      </p:sp>
      <p:sp>
        <p:nvSpPr>
          <p:cNvPr id="4226" name="Text Box 58">
            <a:extLst>
              <a:ext uri="{FF2B5EF4-FFF2-40B4-BE49-F238E27FC236}">
                <a16:creationId xmlns:a16="http://schemas.microsoft.com/office/drawing/2014/main" id="{8F2DBACE-8416-EFF4-B4FA-5D9DBC9C9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6025" y="5189538"/>
            <a:ext cx="86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" b="1"/>
              <a:t>Former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" b="1" i="1"/>
              <a:t>Newcastle RGS boathouse – steps not usable</a:t>
            </a:r>
          </a:p>
        </p:txBody>
      </p:sp>
      <p:sp>
        <p:nvSpPr>
          <p:cNvPr id="4227" name="Text Box 58">
            <a:extLst>
              <a:ext uri="{FF2B5EF4-FFF2-40B4-BE49-F238E27FC236}">
                <a16:creationId xmlns:a16="http://schemas.microsoft.com/office/drawing/2014/main" id="{A4B20D08-8214-4011-7A31-FB159E58C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4688" y="4321175"/>
            <a:ext cx="641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Old timber jetty</a:t>
            </a:r>
          </a:p>
        </p:txBody>
      </p:sp>
      <p:sp>
        <p:nvSpPr>
          <p:cNvPr id="4228" name="Freeform 214">
            <a:extLst>
              <a:ext uri="{FF2B5EF4-FFF2-40B4-BE49-F238E27FC236}">
                <a16:creationId xmlns:a16="http://schemas.microsoft.com/office/drawing/2014/main" id="{AD3C2C9A-D915-8C83-6EFD-A29C7D68ACDA}"/>
              </a:ext>
            </a:extLst>
          </p:cNvPr>
          <p:cNvSpPr>
            <a:spLocks/>
          </p:cNvSpPr>
          <p:nvPr/>
        </p:nvSpPr>
        <p:spPr bwMode="auto">
          <a:xfrm flipH="1">
            <a:off x="8764588" y="4597400"/>
            <a:ext cx="46037" cy="527050"/>
          </a:xfrm>
          <a:custGeom>
            <a:avLst/>
            <a:gdLst>
              <a:gd name="T0" fmla="*/ 0 w 340"/>
              <a:gd name="T1" fmla="*/ 0 h 159"/>
              <a:gd name="T2" fmla="*/ 0 w 340"/>
              <a:gd name="T3" fmla="*/ 2147483646 h 159"/>
              <a:gd name="T4" fmla="*/ 2147483646 w 340"/>
              <a:gd name="T5" fmla="*/ 2147483646 h 159"/>
              <a:gd name="T6" fmla="*/ 0 60000 65536"/>
              <a:gd name="T7" fmla="*/ 0 60000 65536"/>
              <a:gd name="T8" fmla="*/ 0 60000 65536"/>
              <a:gd name="T9" fmla="*/ 0 w 340"/>
              <a:gd name="T10" fmla="*/ 0 h 159"/>
              <a:gd name="T11" fmla="*/ 340 w 340"/>
              <a:gd name="T12" fmla="*/ 159 h 1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0" h="159">
                <a:moveTo>
                  <a:pt x="0" y="0"/>
                </a:moveTo>
                <a:lnTo>
                  <a:pt x="0" y="159"/>
                </a:lnTo>
                <a:lnTo>
                  <a:pt x="340" y="159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29" name="Text Box 58">
            <a:extLst>
              <a:ext uri="{FF2B5EF4-FFF2-40B4-BE49-F238E27FC236}">
                <a16:creationId xmlns:a16="http://schemas.microsoft.com/office/drawing/2014/main" id="{7AC35B1B-988D-4357-4719-D7A9E6AC8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1988" y="3462338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Tyne Cruising Club - slipway, pontoon &amp; moored boats</a:t>
            </a:r>
          </a:p>
        </p:txBody>
      </p:sp>
      <p:sp>
        <p:nvSpPr>
          <p:cNvPr id="4230" name="Text Box 58">
            <a:extLst>
              <a:ext uri="{FF2B5EF4-FFF2-40B4-BE49-F238E27FC236}">
                <a16:creationId xmlns:a16="http://schemas.microsoft.com/office/drawing/2014/main" id="{29C4BAE9-7ACF-7991-E3D9-3DC4A860DAB8}"/>
              </a:ext>
            </a:extLst>
          </p:cNvPr>
          <p:cNvSpPr txBox="1">
            <a:spLocks noChangeArrowheads="1"/>
          </p:cNvSpPr>
          <p:nvPr/>
        </p:nvSpPr>
        <p:spPr bwMode="auto">
          <a:xfrm rot="694032">
            <a:off x="13052425" y="6069013"/>
            <a:ext cx="169862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>
                <a:solidFill>
                  <a:srgbClr val="0000FF"/>
                </a:solidFill>
              </a:rPr>
              <a:t>Waterskiers and power craft zone</a:t>
            </a:r>
          </a:p>
        </p:txBody>
      </p:sp>
      <p:sp>
        <p:nvSpPr>
          <p:cNvPr id="4231" name="Rectangle 38">
            <a:extLst>
              <a:ext uri="{FF2B5EF4-FFF2-40B4-BE49-F238E27FC236}">
                <a16:creationId xmlns:a16="http://schemas.microsoft.com/office/drawing/2014/main" id="{61113640-F5B9-4599-01BC-0FA12475AB35}"/>
              </a:ext>
            </a:extLst>
          </p:cNvPr>
          <p:cNvSpPr>
            <a:spLocks noChangeArrowheads="1"/>
          </p:cNvSpPr>
          <p:nvPr/>
        </p:nvSpPr>
        <p:spPr bwMode="auto">
          <a:xfrm rot="1421784">
            <a:off x="9613900" y="4929188"/>
            <a:ext cx="101600" cy="46037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32" name="Freeform 25">
            <a:extLst>
              <a:ext uri="{FF2B5EF4-FFF2-40B4-BE49-F238E27FC236}">
                <a16:creationId xmlns:a16="http://schemas.microsoft.com/office/drawing/2014/main" id="{2052DBF2-A967-5629-9FB3-2CD9197F5F94}"/>
              </a:ext>
            </a:extLst>
          </p:cNvPr>
          <p:cNvSpPr>
            <a:spLocks/>
          </p:cNvSpPr>
          <p:nvPr/>
        </p:nvSpPr>
        <p:spPr bwMode="auto">
          <a:xfrm>
            <a:off x="11301413" y="5994400"/>
            <a:ext cx="307975" cy="55563"/>
          </a:xfrm>
          <a:custGeom>
            <a:avLst/>
            <a:gdLst>
              <a:gd name="T0" fmla="*/ 0 w 194"/>
              <a:gd name="T1" fmla="*/ 2147483646 h 35"/>
              <a:gd name="T2" fmla="*/ 2147483646 w 194"/>
              <a:gd name="T3" fmla="*/ 2147483646 h 35"/>
              <a:gd name="T4" fmla="*/ 2147483646 w 194"/>
              <a:gd name="T5" fmla="*/ 0 h 35"/>
              <a:gd name="T6" fmla="*/ 2147483646 w 194"/>
              <a:gd name="T7" fmla="*/ 2147483646 h 35"/>
              <a:gd name="T8" fmla="*/ 2147483646 w 194"/>
              <a:gd name="T9" fmla="*/ 2147483646 h 35"/>
              <a:gd name="T10" fmla="*/ 2147483646 w 194"/>
              <a:gd name="T11" fmla="*/ 2147483646 h 35"/>
              <a:gd name="T12" fmla="*/ 0 w 194"/>
              <a:gd name="T13" fmla="*/ 2147483646 h 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94"/>
              <a:gd name="T22" fmla="*/ 0 h 35"/>
              <a:gd name="T23" fmla="*/ 219 w 194"/>
              <a:gd name="T24" fmla="*/ 47 h 3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94" h="35">
                <a:moveTo>
                  <a:pt x="0" y="21"/>
                </a:moveTo>
                <a:cubicBezTo>
                  <a:pt x="3" y="17"/>
                  <a:pt x="3" y="0"/>
                  <a:pt x="35" y="0"/>
                </a:cubicBezTo>
                <a:cubicBezTo>
                  <a:pt x="67" y="0"/>
                  <a:pt x="168" y="14"/>
                  <a:pt x="194" y="19"/>
                </a:cubicBezTo>
                <a:lnTo>
                  <a:pt x="194" y="33"/>
                </a:lnTo>
                <a:cubicBezTo>
                  <a:pt x="183" y="35"/>
                  <a:pt x="147" y="32"/>
                  <a:pt x="125" y="30"/>
                </a:cubicBezTo>
                <a:cubicBezTo>
                  <a:pt x="103" y="28"/>
                  <a:pt x="75" y="23"/>
                  <a:pt x="60" y="21"/>
                </a:cubicBezTo>
                <a:cubicBezTo>
                  <a:pt x="45" y="19"/>
                  <a:pt x="42" y="15"/>
                  <a:pt x="35" y="16"/>
                </a:cubicBezTo>
                <a:cubicBezTo>
                  <a:pt x="28" y="17"/>
                  <a:pt x="21" y="24"/>
                  <a:pt x="15" y="25"/>
                </a:cubicBezTo>
                <a:lnTo>
                  <a:pt x="0" y="21"/>
                </a:lnTo>
                <a:close/>
              </a:path>
            </a:pathLst>
          </a:custGeom>
          <a:solidFill>
            <a:srgbClr val="9933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233" name="Freeform 228">
            <a:extLst>
              <a:ext uri="{FF2B5EF4-FFF2-40B4-BE49-F238E27FC236}">
                <a16:creationId xmlns:a16="http://schemas.microsoft.com/office/drawing/2014/main" id="{3010C576-E7C7-C929-277F-E37563BBA129}"/>
              </a:ext>
            </a:extLst>
          </p:cNvPr>
          <p:cNvSpPr>
            <a:spLocks/>
          </p:cNvSpPr>
          <p:nvPr/>
        </p:nvSpPr>
        <p:spPr bwMode="auto">
          <a:xfrm flipH="1">
            <a:off x="9088438" y="3849688"/>
            <a:ext cx="46037" cy="881062"/>
          </a:xfrm>
          <a:custGeom>
            <a:avLst/>
            <a:gdLst>
              <a:gd name="T0" fmla="*/ 0 w 217"/>
              <a:gd name="T1" fmla="*/ 2147483646 h 765"/>
              <a:gd name="T2" fmla="*/ 2147483646 w 217"/>
              <a:gd name="T3" fmla="*/ 0 h 765"/>
              <a:gd name="T4" fmla="*/ 2147483646 w 217"/>
              <a:gd name="T5" fmla="*/ 2147483646 h 765"/>
              <a:gd name="T6" fmla="*/ 0 60000 65536"/>
              <a:gd name="T7" fmla="*/ 0 60000 65536"/>
              <a:gd name="T8" fmla="*/ 0 60000 65536"/>
              <a:gd name="T9" fmla="*/ 0 w 217"/>
              <a:gd name="T10" fmla="*/ 0 h 765"/>
              <a:gd name="T11" fmla="*/ 217 w 217"/>
              <a:gd name="T12" fmla="*/ 765 h 7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7" h="765">
                <a:moveTo>
                  <a:pt x="0" y="1"/>
                </a:moveTo>
                <a:lnTo>
                  <a:pt x="217" y="0"/>
                </a:lnTo>
                <a:lnTo>
                  <a:pt x="217" y="76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34" name="Freeform 137">
            <a:extLst>
              <a:ext uri="{FF2B5EF4-FFF2-40B4-BE49-F238E27FC236}">
                <a16:creationId xmlns:a16="http://schemas.microsoft.com/office/drawing/2014/main" id="{F3260B1B-30AE-99BF-1ED6-FF1ECDE7BBA7}"/>
              </a:ext>
            </a:extLst>
          </p:cNvPr>
          <p:cNvSpPr>
            <a:spLocks/>
          </p:cNvSpPr>
          <p:nvPr/>
        </p:nvSpPr>
        <p:spPr bwMode="auto">
          <a:xfrm>
            <a:off x="7246938" y="5608638"/>
            <a:ext cx="969962" cy="234950"/>
          </a:xfrm>
          <a:custGeom>
            <a:avLst/>
            <a:gdLst>
              <a:gd name="T0" fmla="*/ 2147483646 w 10000"/>
              <a:gd name="T1" fmla="*/ 2147483646 h 9954"/>
              <a:gd name="T2" fmla="*/ 2147483646 w 10000"/>
              <a:gd name="T3" fmla="*/ 0 h 9954"/>
              <a:gd name="T4" fmla="*/ 2147483646 w 10000"/>
              <a:gd name="T5" fmla="*/ 2147483646 h 9954"/>
              <a:gd name="T6" fmla="*/ 2147483646 w 10000"/>
              <a:gd name="T7" fmla="*/ 2147483646 h 9954"/>
              <a:gd name="T8" fmla="*/ 0 60000 65536"/>
              <a:gd name="T9" fmla="*/ 0 60000 65536"/>
              <a:gd name="T10" fmla="*/ 0 60000 65536"/>
              <a:gd name="T11" fmla="*/ 0 60000 65536"/>
              <a:gd name="T12" fmla="*/ 0 w 10000"/>
              <a:gd name="T13" fmla="*/ 0 h 9954"/>
              <a:gd name="T14" fmla="*/ 10000 w 10000"/>
              <a:gd name="T15" fmla="*/ 9954 h 995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000" h="9954">
                <a:moveTo>
                  <a:pt x="13" y="9550"/>
                </a:moveTo>
                <a:cubicBezTo>
                  <a:pt x="300" y="6273"/>
                  <a:pt x="0" y="202"/>
                  <a:pt x="931" y="0"/>
                </a:cubicBezTo>
                <a:cubicBezTo>
                  <a:pt x="1788" y="2021"/>
                  <a:pt x="4241" y="5391"/>
                  <a:pt x="5753" y="7049"/>
                </a:cubicBezTo>
                <a:cubicBezTo>
                  <a:pt x="7264" y="8709"/>
                  <a:pt x="9083" y="9617"/>
                  <a:pt x="10000" y="9954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35" name="Text Box 58">
            <a:extLst>
              <a:ext uri="{FF2B5EF4-FFF2-40B4-BE49-F238E27FC236}">
                <a16:creationId xmlns:a16="http://schemas.microsoft.com/office/drawing/2014/main" id="{F42022F8-93E4-2FE9-B88C-8DFAA19E4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1950" y="6311900"/>
            <a:ext cx="1273175" cy="5207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Sea Cadets pontoon with moored boats (beware if strong downstream current)</a:t>
            </a:r>
          </a:p>
        </p:txBody>
      </p:sp>
      <p:sp>
        <p:nvSpPr>
          <p:cNvPr id="4236" name="Freeform 235">
            <a:extLst>
              <a:ext uri="{FF2B5EF4-FFF2-40B4-BE49-F238E27FC236}">
                <a16:creationId xmlns:a16="http://schemas.microsoft.com/office/drawing/2014/main" id="{D809B8C9-9326-38E6-4A2F-362DEF0AFFC9}"/>
              </a:ext>
            </a:extLst>
          </p:cNvPr>
          <p:cNvSpPr>
            <a:spLocks/>
          </p:cNvSpPr>
          <p:nvPr/>
        </p:nvSpPr>
        <p:spPr bwMode="auto">
          <a:xfrm flipV="1">
            <a:off x="10526713" y="5954713"/>
            <a:ext cx="533400" cy="536575"/>
          </a:xfrm>
          <a:custGeom>
            <a:avLst/>
            <a:gdLst>
              <a:gd name="T0" fmla="*/ 0 w 213"/>
              <a:gd name="T1" fmla="*/ 2147483646 h 765"/>
              <a:gd name="T2" fmla="*/ 2147483646 w 213"/>
              <a:gd name="T3" fmla="*/ 0 h 765"/>
              <a:gd name="T4" fmla="*/ 2147483646 w 213"/>
              <a:gd name="T5" fmla="*/ 2147483646 h 765"/>
              <a:gd name="T6" fmla="*/ 0 60000 65536"/>
              <a:gd name="T7" fmla="*/ 0 60000 65536"/>
              <a:gd name="T8" fmla="*/ 0 60000 65536"/>
              <a:gd name="T9" fmla="*/ 0 w 213"/>
              <a:gd name="T10" fmla="*/ 0 h 765"/>
              <a:gd name="T11" fmla="*/ 213 w 213"/>
              <a:gd name="T12" fmla="*/ 765 h 7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" h="765">
                <a:moveTo>
                  <a:pt x="0" y="1"/>
                </a:moveTo>
                <a:lnTo>
                  <a:pt x="213" y="0"/>
                </a:lnTo>
                <a:lnTo>
                  <a:pt x="213" y="76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37" name="Freeform 137">
            <a:extLst>
              <a:ext uri="{FF2B5EF4-FFF2-40B4-BE49-F238E27FC236}">
                <a16:creationId xmlns:a16="http://schemas.microsoft.com/office/drawing/2014/main" id="{F59CABF9-AAC2-F212-F7A8-41E8BF8FCE0D}"/>
              </a:ext>
            </a:extLst>
          </p:cNvPr>
          <p:cNvSpPr>
            <a:spLocks/>
          </p:cNvSpPr>
          <p:nvPr/>
        </p:nvSpPr>
        <p:spPr bwMode="auto">
          <a:xfrm>
            <a:off x="17314863" y="6313488"/>
            <a:ext cx="2306637" cy="1582737"/>
          </a:xfrm>
          <a:custGeom>
            <a:avLst/>
            <a:gdLst>
              <a:gd name="T0" fmla="*/ 2147483646 w 10010"/>
              <a:gd name="T1" fmla="*/ 2147483646 h 10389"/>
              <a:gd name="T2" fmla="*/ 2147483646 w 10010"/>
              <a:gd name="T3" fmla="*/ 2147483646 h 10389"/>
              <a:gd name="T4" fmla="*/ 2147483646 w 10010"/>
              <a:gd name="T5" fmla="*/ 2147483646 h 10389"/>
              <a:gd name="T6" fmla="*/ 2147483646 w 10010"/>
              <a:gd name="T7" fmla="*/ 2147483646 h 10389"/>
              <a:gd name="T8" fmla="*/ 2147483646 w 10010"/>
              <a:gd name="T9" fmla="*/ 0 h 1038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010"/>
              <a:gd name="T16" fmla="*/ 0 h 10389"/>
              <a:gd name="T17" fmla="*/ 10010 w 10010"/>
              <a:gd name="T18" fmla="*/ 10389 h 1038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010" h="10389">
                <a:moveTo>
                  <a:pt x="9" y="10389"/>
                </a:moveTo>
                <a:cubicBezTo>
                  <a:pt x="0" y="10385"/>
                  <a:pt x="9" y="9782"/>
                  <a:pt x="9" y="9444"/>
                </a:cubicBezTo>
                <a:cubicBezTo>
                  <a:pt x="9" y="9106"/>
                  <a:pt x="25" y="9243"/>
                  <a:pt x="9" y="8360"/>
                </a:cubicBezTo>
                <a:cubicBezTo>
                  <a:pt x="534" y="8140"/>
                  <a:pt x="1494" y="8210"/>
                  <a:pt x="3161" y="6817"/>
                </a:cubicBezTo>
                <a:cubicBezTo>
                  <a:pt x="4828" y="5424"/>
                  <a:pt x="9208" y="1107"/>
                  <a:pt x="10010" y="0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38" name="Freeform 137">
            <a:extLst>
              <a:ext uri="{FF2B5EF4-FFF2-40B4-BE49-F238E27FC236}">
                <a16:creationId xmlns:a16="http://schemas.microsoft.com/office/drawing/2014/main" id="{8B41EC5D-C57F-0FDC-975C-3175171EB944}"/>
              </a:ext>
            </a:extLst>
          </p:cNvPr>
          <p:cNvSpPr>
            <a:spLocks/>
          </p:cNvSpPr>
          <p:nvPr/>
        </p:nvSpPr>
        <p:spPr bwMode="auto">
          <a:xfrm>
            <a:off x="9251950" y="4225925"/>
            <a:ext cx="1365250" cy="742950"/>
          </a:xfrm>
          <a:custGeom>
            <a:avLst/>
            <a:gdLst>
              <a:gd name="T0" fmla="*/ 0 w 9981"/>
              <a:gd name="T1" fmla="*/ 0 h 11388"/>
              <a:gd name="T2" fmla="*/ 2147483646 w 9981"/>
              <a:gd name="T3" fmla="*/ 2147483646 h 11388"/>
              <a:gd name="T4" fmla="*/ 2147483646 w 9981"/>
              <a:gd name="T5" fmla="*/ 2147483646 h 11388"/>
              <a:gd name="T6" fmla="*/ 2147483646 w 9981"/>
              <a:gd name="T7" fmla="*/ 2147483646 h 11388"/>
              <a:gd name="T8" fmla="*/ 2147483646 w 9981"/>
              <a:gd name="T9" fmla="*/ 2147483646 h 113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981"/>
              <a:gd name="T16" fmla="*/ 0 h 11388"/>
              <a:gd name="T17" fmla="*/ 9981 w 9981"/>
              <a:gd name="T18" fmla="*/ 11388 h 113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981" h="11388">
                <a:moveTo>
                  <a:pt x="0" y="0"/>
                </a:moveTo>
                <a:cubicBezTo>
                  <a:pt x="892" y="87"/>
                  <a:pt x="3390" y="5835"/>
                  <a:pt x="4611" y="6836"/>
                </a:cubicBezTo>
                <a:cubicBezTo>
                  <a:pt x="5728" y="8084"/>
                  <a:pt x="5846" y="7995"/>
                  <a:pt x="6570" y="8514"/>
                </a:cubicBezTo>
                <a:cubicBezTo>
                  <a:pt x="7291" y="9033"/>
                  <a:pt x="8243" y="10852"/>
                  <a:pt x="8812" y="11120"/>
                </a:cubicBezTo>
                <a:cubicBezTo>
                  <a:pt x="9381" y="11388"/>
                  <a:pt x="9970" y="10208"/>
                  <a:pt x="9981" y="10121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39" name="Freeform 86">
            <a:extLst>
              <a:ext uri="{FF2B5EF4-FFF2-40B4-BE49-F238E27FC236}">
                <a16:creationId xmlns:a16="http://schemas.microsoft.com/office/drawing/2014/main" id="{20C9333E-724A-56EB-24E3-50EF333AA515}"/>
              </a:ext>
            </a:extLst>
          </p:cNvPr>
          <p:cNvSpPr>
            <a:spLocks/>
          </p:cNvSpPr>
          <p:nvPr/>
        </p:nvSpPr>
        <p:spPr bwMode="auto">
          <a:xfrm>
            <a:off x="8156575" y="4919663"/>
            <a:ext cx="11320463" cy="2601912"/>
          </a:xfrm>
          <a:custGeom>
            <a:avLst/>
            <a:gdLst>
              <a:gd name="T0" fmla="*/ 0 w 10148"/>
              <a:gd name="T1" fmla="*/ 2147483646 h 10000"/>
              <a:gd name="T2" fmla="*/ 2147483646 w 10148"/>
              <a:gd name="T3" fmla="*/ 2147483646 h 10000"/>
              <a:gd name="T4" fmla="*/ 2147483646 w 10148"/>
              <a:gd name="T5" fmla="*/ 2147483646 h 10000"/>
              <a:gd name="T6" fmla="*/ 2147483646 w 10148"/>
              <a:gd name="T7" fmla="*/ 2147483646 h 10000"/>
              <a:gd name="T8" fmla="*/ 2147483646 w 10148"/>
              <a:gd name="T9" fmla="*/ 2147483646 h 10000"/>
              <a:gd name="T10" fmla="*/ 2147483646 w 10148"/>
              <a:gd name="T11" fmla="*/ 2147483646 h 10000"/>
              <a:gd name="T12" fmla="*/ 2147483646 w 10148"/>
              <a:gd name="T13" fmla="*/ 2147483646 h 10000"/>
              <a:gd name="T14" fmla="*/ 2147483646 w 10148"/>
              <a:gd name="T15" fmla="*/ 2147483646 h 10000"/>
              <a:gd name="T16" fmla="*/ 2147483646 w 10148"/>
              <a:gd name="T17" fmla="*/ 2147483646 h 10000"/>
              <a:gd name="T18" fmla="*/ 2147483646 w 10148"/>
              <a:gd name="T19" fmla="*/ 2147483646 h 10000"/>
              <a:gd name="T20" fmla="*/ 2147483646 w 10148"/>
              <a:gd name="T21" fmla="*/ 2147483646 h 10000"/>
              <a:gd name="T22" fmla="*/ 2147483646 w 10148"/>
              <a:gd name="T23" fmla="*/ 2147483646 h 10000"/>
              <a:gd name="T24" fmla="*/ 2147483646 w 10148"/>
              <a:gd name="T25" fmla="*/ 2147483646 h 10000"/>
              <a:gd name="T26" fmla="*/ 2147483646 w 10148"/>
              <a:gd name="T27" fmla="*/ 2147483646 h 10000"/>
              <a:gd name="T28" fmla="*/ 2147483646 w 10148"/>
              <a:gd name="T29" fmla="*/ 2147483646 h 10000"/>
              <a:gd name="T30" fmla="*/ 2147483646 w 10148"/>
              <a:gd name="T31" fmla="*/ 2147483646 h 10000"/>
              <a:gd name="T32" fmla="*/ 2147483646 w 10148"/>
              <a:gd name="T33" fmla="*/ 2147483646 h 10000"/>
              <a:gd name="T34" fmla="*/ 2147483646 w 10148"/>
              <a:gd name="T35" fmla="*/ 2147483646 h 10000"/>
              <a:gd name="T36" fmla="*/ 2147483646 w 10148"/>
              <a:gd name="T37" fmla="*/ 2147483646 h 10000"/>
              <a:gd name="T38" fmla="*/ 2147483646 w 10148"/>
              <a:gd name="T39" fmla="*/ 2147483646 h 10000"/>
              <a:gd name="T40" fmla="*/ 2147483646 w 10148"/>
              <a:gd name="T41" fmla="*/ 2147483646 h 10000"/>
              <a:gd name="T42" fmla="*/ 2147483646 w 10148"/>
              <a:gd name="T43" fmla="*/ 2147483646 h 10000"/>
              <a:gd name="T44" fmla="*/ 2147483646 w 10148"/>
              <a:gd name="T45" fmla="*/ 2147483646 h 10000"/>
              <a:gd name="T46" fmla="*/ 2147483646 w 10148"/>
              <a:gd name="T47" fmla="*/ 2147483646 h 10000"/>
              <a:gd name="T48" fmla="*/ 2147483646 w 10148"/>
              <a:gd name="T49" fmla="*/ 2147483646 h 10000"/>
              <a:gd name="T50" fmla="*/ 2147483646 w 10148"/>
              <a:gd name="T51" fmla="*/ 2147483646 h 10000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10148"/>
              <a:gd name="T79" fmla="*/ 0 h 10000"/>
              <a:gd name="T80" fmla="*/ 10148 w 10148"/>
              <a:gd name="T81" fmla="*/ 10000 h 10000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10148" h="10000">
                <a:moveTo>
                  <a:pt x="0" y="3177"/>
                </a:moveTo>
                <a:cubicBezTo>
                  <a:pt x="149" y="3170"/>
                  <a:pt x="168" y="3080"/>
                  <a:pt x="238" y="2973"/>
                </a:cubicBezTo>
                <a:cubicBezTo>
                  <a:pt x="298" y="2756"/>
                  <a:pt x="447" y="2465"/>
                  <a:pt x="498" y="2069"/>
                </a:cubicBezTo>
                <a:cubicBezTo>
                  <a:pt x="548" y="1672"/>
                  <a:pt x="530" y="1123"/>
                  <a:pt x="569" y="824"/>
                </a:cubicBezTo>
                <a:cubicBezTo>
                  <a:pt x="610" y="525"/>
                  <a:pt x="658" y="440"/>
                  <a:pt x="753" y="311"/>
                </a:cubicBezTo>
                <a:cubicBezTo>
                  <a:pt x="849" y="183"/>
                  <a:pt x="1027" y="0"/>
                  <a:pt x="1147" y="36"/>
                </a:cubicBezTo>
                <a:cubicBezTo>
                  <a:pt x="1265" y="74"/>
                  <a:pt x="1382" y="323"/>
                  <a:pt x="1475" y="531"/>
                </a:cubicBezTo>
                <a:cubicBezTo>
                  <a:pt x="1567" y="738"/>
                  <a:pt x="1631" y="1056"/>
                  <a:pt x="1706" y="1299"/>
                </a:cubicBezTo>
                <a:cubicBezTo>
                  <a:pt x="1779" y="1544"/>
                  <a:pt x="1847" y="1757"/>
                  <a:pt x="1919" y="1996"/>
                </a:cubicBezTo>
                <a:cubicBezTo>
                  <a:pt x="1990" y="2234"/>
                  <a:pt x="2031" y="2454"/>
                  <a:pt x="2137" y="2728"/>
                </a:cubicBezTo>
                <a:cubicBezTo>
                  <a:pt x="2241" y="3002"/>
                  <a:pt x="2401" y="3345"/>
                  <a:pt x="2555" y="3661"/>
                </a:cubicBezTo>
                <a:cubicBezTo>
                  <a:pt x="2708" y="3979"/>
                  <a:pt x="2895" y="4529"/>
                  <a:pt x="3062" y="4632"/>
                </a:cubicBezTo>
                <a:cubicBezTo>
                  <a:pt x="3230" y="4736"/>
                  <a:pt x="3252" y="4175"/>
                  <a:pt x="3563" y="4284"/>
                </a:cubicBezTo>
                <a:cubicBezTo>
                  <a:pt x="3873" y="4394"/>
                  <a:pt x="4513" y="4846"/>
                  <a:pt x="4924" y="5292"/>
                </a:cubicBezTo>
                <a:cubicBezTo>
                  <a:pt x="5334" y="5736"/>
                  <a:pt x="5725" y="6485"/>
                  <a:pt x="6026" y="6957"/>
                </a:cubicBezTo>
                <a:cubicBezTo>
                  <a:pt x="6326" y="7429"/>
                  <a:pt x="6535" y="7837"/>
                  <a:pt x="6727" y="8124"/>
                </a:cubicBezTo>
                <a:cubicBezTo>
                  <a:pt x="6918" y="8411"/>
                  <a:pt x="7038" y="8540"/>
                  <a:pt x="7179" y="8678"/>
                </a:cubicBezTo>
                <a:cubicBezTo>
                  <a:pt x="7319" y="8816"/>
                  <a:pt x="7481" y="8862"/>
                  <a:pt x="7566" y="8954"/>
                </a:cubicBezTo>
                <a:cubicBezTo>
                  <a:pt x="7651" y="9046"/>
                  <a:pt x="7645" y="9102"/>
                  <a:pt x="7694" y="9231"/>
                </a:cubicBezTo>
                <a:cubicBezTo>
                  <a:pt x="7744" y="9359"/>
                  <a:pt x="7869" y="9692"/>
                  <a:pt x="7953" y="9785"/>
                </a:cubicBezTo>
                <a:cubicBezTo>
                  <a:pt x="8039" y="9877"/>
                  <a:pt x="8160" y="10000"/>
                  <a:pt x="8212" y="9785"/>
                </a:cubicBezTo>
                <a:cubicBezTo>
                  <a:pt x="8419" y="9759"/>
                  <a:pt x="8399" y="9697"/>
                  <a:pt x="8469" y="9508"/>
                </a:cubicBezTo>
                <a:cubicBezTo>
                  <a:pt x="8542" y="9319"/>
                  <a:pt x="8819" y="9287"/>
                  <a:pt x="8857" y="8954"/>
                </a:cubicBezTo>
                <a:cubicBezTo>
                  <a:pt x="8896" y="8621"/>
                  <a:pt x="9099" y="8553"/>
                  <a:pt x="9179" y="8124"/>
                </a:cubicBezTo>
                <a:cubicBezTo>
                  <a:pt x="9321" y="7693"/>
                  <a:pt x="9341" y="7754"/>
                  <a:pt x="9502" y="7293"/>
                </a:cubicBezTo>
                <a:cubicBezTo>
                  <a:pt x="9665" y="6832"/>
                  <a:pt x="10017" y="5721"/>
                  <a:pt x="10148" y="5355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40" name="Freeform 6">
            <a:extLst>
              <a:ext uri="{FF2B5EF4-FFF2-40B4-BE49-F238E27FC236}">
                <a16:creationId xmlns:a16="http://schemas.microsoft.com/office/drawing/2014/main" id="{4F701952-331D-FEEF-B5BC-3978D8CD6E5C}"/>
              </a:ext>
            </a:extLst>
          </p:cNvPr>
          <p:cNvSpPr>
            <a:spLocks/>
          </p:cNvSpPr>
          <p:nvPr/>
        </p:nvSpPr>
        <p:spPr bwMode="auto">
          <a:xfrm>
            <a:off x="-3905250" y="2076450"/>
            <a:ext cx="12065000" cy="3667125"/>
          </a:xfrm>
          <a:custGeom>
            <a:avLst/>
            <a:gdLst>
              <a:gd name="T0" fmla="*/ 0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2147483646 w 10000"/>
              <a:gd name="T17" fmla="*/ 2147483646 h 10000"/>
              <a:gd name="T18" fmla="*/ 2147483646 w 10000"/>
              <a:gd name="T19" fmla="*/ 2147483646 h 10000"/>
              <a:gd name="T20" fmla="*/ 2147483646 w 10000"/>
              <a:gd name="T21" fmla="*/ 2147483646 h 10000"/>
              <a:gd name="T22" fmla="*/ 2147483646 w 10000"/>
              <a:gd name="T23" fmla="*/ 2147483646 h 10000"/>
              <a:gd name="T24" fmla="*/ 2147483646 w 10000"/>
              <a:gd name="T25" fmla="*/ 2147483646 h 10000"/>
              <a:gd name="T26" fmla="*/ 2147483646 w 10000"/>
              <a:gd name="T27" fmla="*/ 2147483646 h 10000"/>
              <a:gd name="T28" fmla="*/ 2147483646 w 10000"/>
              <a:gd name="T29" fmla="*/ 2147483646 h 1000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10000"/>
              <a:gd name="T46" fmla="*/ 0 h 10000"/>
              <a:gd name="T47" fmla="*/ 10000 w 10000"/>
              <a:gd name="T48" fmla="*/ 10000 h 1000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10000" h="10000">
                <a:moveTo>
                  <a:pt x="0" y="5147"/>
                </a:moveTo>
                <a:cubicBezTo>
                  <a:pt x="250" y="4787"/>
                  <a:pt x="1171" y="3593"/>
                  <a:pt x="1500" y="3000"/>
                </a:cubicBezTo>
                <a:cubicBezTo>
                  <a:pt x="1829" y="2407"/>
                  <a:pt x="1802" y="2052"/>
                  <a:pt x="1974" y="1598"/>
                </a:cubicBezTo>
                <a:cubicBezTo>
                  <a:pt x="2146" y="1142"/>
                  <a:pt x="2346" y="502"/>
                  <a:pt x="2532" y="282"/>
                </a:cubicBezTo>
                <a:cubicBezTo>
                  <a:pt x="2717" y="60"/>
                  <a:pt x="2839" y="0"/>
                  <a:pt x="3084" y="265"/>
                </a:cubicBezTo>
                <a:cubicBezTo>
                  <a:pt x="3329" y="528"/>
                  <a:pt x="3703" y="1524"/>
                  <a:pt x="4000" y="1857"/>
                </a:cubicBezTo>
                <a:cubicBezTo>
                  <a:pt x="4297" y="2190"/>
                  <a:pt x="4530" y="2368"/>
                  <a:pt x="4869" y="2272"/>
                </a:cubicBezTo>
                <a:cubicBezTo>
                  <a:pt x="5207" y="2177"/>
                  <a:pt x="5725" y="1385"/>
                  <a:pt x="6032" y="1285"/>
                </a:cubicBezTo>
                <a:cubicBezTo>
                  <a:pt x="6338" y="1187"/>
                  <a:pt x="6409" y="1299"/>
                  <a:pt x="6710" y="1684"/>
                </a:cubicBezTo>
                <a:cubicBezTo>
                  <a:pt x="7011" y="2069"/>
                  <a:pt x="7530" y="3017"/>
                  <a:pt x="7836" y="3588"/>
                </a:cubicBezTo>
                <a:cubicBezTo>
                  <a:pt x="8143" y="4160"/>
                  <a:pt x="8435" y="4615"/>
                  <a:pt x="8552" y="5112"/>
                </a:cubicBezTo>
                <a:cubicBezTo>
                  <a:pt x="8670" y="5611"/>
                  <a:pt x="8514" y="6121"/>
                  <a:pt x="8536" y="6584"/>
                </a:cubicBezTo>
                <a:cubicBezTo>
                  <a:pt x="8559" y="7047"/>
                  <a:pt x="8553" y="7585"/>
                  <a:pt x="8678" y="8035"/>
                </a:cubicBezTo>
                <a:cubicBezTo>
                  <a:pt x="8802" y="8486"/>
                  <a:pt x="9051" y="9026"/>
                  <a:pt x="9271" y="9354"/>
                </a:cubicBezTo>
                <a:cubicBezTo>
                  <a:pt x="9492" y="9682"/>
                  <a:pt x="9848" y="9918"/>
                  <a:pt x="10000" y="1000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4241" name="Picture 2">
            <a:extLst>
              <a:ext uri="{FF2B5EF4-FFF2-40B4-BE49-F238E27FC236}">
                <a16:creationId xmlns:a16="http://schemas.microsoft.com/office/drawing/2014/main" id="{6A362F98-DDFA-BB44-6DBF-090953EDA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967413"/>
            <a:ext cx="225425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42" name="Rectangle 38">
            <a:extLst>
              <a:ext uri="{FF2B5EF4-FFF2-40B4-BE49-F238E27FC236}">
                <a16:creationId xmlns:a16="http://schemas.microsoft.com/office/drawing/2014/main" id="{AEEB146F-9017-0BC3-45E7-8A9E7E7326D0}"/>
              </a:ext>
            </a:extLst>
          </p:cNvPr>
          <p:cNvSpPr>
            <a:spLocks noChangeArrowheads="1"/>
          </p:cNvSpPr>
          <p:nvPr/>
        </p:nvSpPr>
        <p:spPr bwMode="auto">
          <a:xfrm rot="203915">
            <a:off x="11106150" y="5430838"/>
            <a:ext cx="852488" cy="1143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43" name="Rectangle 38">
            <a:extLst>
              <a:ext uri="{FF2B5EF4-FFF2-40B4-BE49-F238E27FC236}">
                <a16:creationId xmlns:a16="http://schemas.microsoft.com/office/drawing/2014/main" id="{A34B88B1-DC69-B4C8-5A60-0AFA53F50036}"/>
              </a:ext>
            </a:extLst>
          </p:cNvPr>
          <p:cNvSpPr>
            <a:spLocks noChangeArrowheads="1"/>
          </p:cNvSpPr>
          <p:nvPr/>
        </p:nvSpPr>
        <p:spPr bwMode="auto">
          <a:xfrm rot="172264">
            <a:off x="12023725" y="5499100"/>
            <a:ext cx="201613" cy="1206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44" name="Line 77">
            <a:extLst>
              <a:ext uri="{FF2B5EF4-FFF2-40B4-BE49-F238E27FC236}">
                <a16:creationId xmlns:a16="http://schemas.microsoft.com/office/drawing/2014/main" id="{D5F3F261-2322-5271-1668-752E0DB9AF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396413" y="50165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45" name="Line 137">
            <a:extLst>
              <a:ext uri="{FF2B5EF4-FFF2-40B4-BE49-F238E27FC236}">
                <a16:creationId xmlns:a16="http://schemas.microsoft.com/office/drawing/2014/main" id="{D2C8D560-ED7E-D76A-9567-D157306C58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52175" y="6169025"/>
            <a:ext cx="360363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46" name="Line 98">
            <a:extLst>
              <a:ext uri="{FF2B5EF4-FFF2-40B4-BE49-F238E27FC236}">
                <a16:creationId xmlns:a16="http://schemas.microsoft.com/office/drawing/2014/main" id="{0EB83C48-9A73-F9E2-32A7-48298722E8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24363" y="3024188"/>
            <a:ext cx="49212" cy="100012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47" name="Line 98">
            <a:extLst>
              <a:ext uri="{FF2B5EF4-FFF2-40B4-BE49-F238E27FC236}">
                <a16:creationId xmlns:a16="http://schemas.microsoft.com/office/drawing/2014/main" id="{474715EB-AE17-8E61-CCC8-1828E14F46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02113" y="2925763"/>
            <a:ext cx="166687" cy="36195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48" name="Line 98">
            <a:extLst>
              <a:ext uri="{FF2B5EF4-FFF2-40B4-BE49-F238E27FC236}">
                <a16:creationId xmlns:a16="http://schemas.microsoft.com/office/drawing/2014/main" id="{41A2F74A-6EE0-EE7C-13CD-CFC7EF3721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2625" y="2455863"/>
            <a:ext cx="49213" cy="968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49" name="Freeform 137">
            <a:extLst>
              <a:ext uri="{FF2B5EF4-FFF2-40B4-BE49-F238E27FC236}">
                <a16:creationId xmlns:a16="http://schemas.microsoft.com/office/drawing/2014/main" id="{CDD238AD-28E8-E878-2557-2CF6C4351EFD}"/>
              </a:ext>
            </a:extLst>
          </p:cNvPr>
          <p:cNvSpPr>
            <a:spLocks/>
          </p:cNvSpPr>
          <p:nvPr/>
        </p:nvSpPr>
        <p:spPr bwMode="auto">
          <a:xfrm>
            <a:off x="-4130675" y="1849438"/>
            <a:ext cx="8729663" cy="1906587"/>
          </a:xfrm>
          <a:custGeom>
            <a:avLst/>
            <a:gdLst>
              <a:gd name="T0" fmla="*/ 0 w 10274"/>
              <a:gd name="T1" fmla="*/ 2147483646 h 10000"/>
              <a:gd name="T2" fmla="*/ 2147483646 w 10274"/>
              <a:gd name="T3" fmla="*/ 2147483646 h 10000"/>
              <a:gd name="T4" fmla="*/ 2147483646 w 10274"/>
              <a:gd name="T5" fmla="*/ 2147483646 h 10000"/>
              <a:gd name="T6" fmla="*/ 2147483646 w 10274"/>
              <a:gd name="T7" fmla="*/ 2147483646 h 10000"/>
              <a:gd name="T8" fmla="*/ 2147483646 w 10274"/>
              <a:gd name="T9" fmla="*/ 2147483646 h 10000"/>
              <a:gd name="T10" fmla="*/ 2147483646 w 10274"/>
              <a:gd name="T11" fmla="*/ 2147483646 h 10000"/>
              <a:gd name="T12" fmla="*/ 2147483646 w 10274"/>
              <a:gd name="T13" fmla="*/ 2147483646 h 10000"/>
              <a:gd name="T14" fmla="*/ 2147483646 w 10274"/>
              <a:gd name="T15" fmla="*/ 2147483646 h 10000"/>
              <a:gd name="T16" fmla="*/ 2147483646 w 10274"/>
              <a:gd name="T17" fmla="*/ 2147483646 h 10000"/>
              <a:gd name="T18" fmla="*/ 2147483646 w 10274"/>
              <a:gd name="T19" fmla="*/ 2147483646 h 10000"/>
              <a:gd name="T20" fmla="*/ 2147483646 w 10274"/>
              <a:gd name="T21" fmla="*/ 2147483646 h 100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274"/>
              <a:gd name="T34" fmla="*/ 0 h 10000"/>
              <a:gd name="T35" fmla="*/ 10274 w 10274"/>
              <a:gd name="T36" fmla="*/ 10000 h 1000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274" h="10000">
                <a:moveTo>
                  <a:pt x="0" y="10000"/>
                </a:moveTo>
                <a:cubicBezTo>
                  <a:pt x="196" y="9700"/>
                  <a:pt x="828" y="8759"/>
                  <a:pt x="1177" y="8177"/>
                </a:cubicBezTo>
                <a:cubicBezTo>
                  <a:pt x="1527" y="7594"/>
                  <a:pt x="1839" y="7111"/>
                  <a:pt x="2096" y="6478"/>
                </a:cubicBezTo>
                <a:cubicBezTo>
                  <a:pt x="2354" y="5845"/>
                  <a:pt x="2489" y="5262"/>
                  <a:pt x="2724" y="4380"/>
                </a:cubicBezTo>
                <a:cubicBezTo>
                  <a:pt x="2960" y="3497"/>
                  <a:pt x="3171" y="1857"/>
                  <a:pt x="3509" y="1182"/>
                </a:cubicBezTo>
                <a:cubicBezTo>
                  <a:pt x="3847" y="508"/>
                  <a:pt x="4348" y="0"/>
                  <a:pt x="4753" y="333"/>
                </a:cubicBezTo>
                <a:cubicBezTo>
                  <a:pt x="5159" y="666"/>
                  <a:pt x="5570" y="2565"/>
                  <a:pt x="5942" y="3181"/>
                </a:cubicBezTo>
                <a:cubicBezTo>
                  <a:pt x="6314" y="3797"/>
                  <a:pt x="6672" y="3955"/>
                  <a:pt x="6984" y="4030"/>
                </a:cubicBezTo>
                <a:cubicBezTo>
                  <a:pt x="7296" y="4105"/>
                  <a:pt x="7472" y="4013"/>
                  <a:pt x="7814" y="3630"/>
                </a:cubicBezTo>
                <a:cubicBezTo>
                  <a:pt x="8156" y="3247"/>
                  <a:pt x="8626" y="1685"/>
                  <a:pt x="9036" y="1732"/>
                </a:cubicBezTo>
                <a:cubicBezTo>
                  <a:pt x="9446" y="1779"/>
                  <a:pt x="10072" y="3577"/>
                  <a:pt x="10274" y="3910"/>
                </a:cubicBez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4250" name="Picture 2">
            <a:extLst>
              <a:ext uri="{FF2B5EF4-FFF2-40B4-BE49-F238E27FC236}">
                <a16:creationId xmlns:a16="http://schemas.microsoft.com/office/drawing/2014/main" id="{0C88E159-FD4B-7633-21CF-D59CB72D22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3925" y="3954463"/>
            <a:ext cx="225425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51" name="Picture 2">
            <a:extLst>
              <a:ext uri="{FF2B5EF4-FFF2-40B4-BE49-F238E27FC236}">
                <a16:creationId xmlns:a16="http://schemas.microsoft.com/office/drawing/2014/main" id="{021CB911-226E-9D42-764F-E125BBEFF3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12763" y="6884988"/>
            <a:ext cx="223837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52" name="Line 53">
            <a:extLst>
              <a:ext uri="{FF2B5EF4-FFF2-40B4-BE49-F238E27FC236}">
                <a16:creationId xmlns:a16="http://schemas.microsoft.com/office/drawing/2014/main" id="{5CC317B7-369C-A9DC-BE03-8034277C73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5213" y="2678113"/>
            <a:ext cx="339725" cy="684212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53" name="Text Box 58">
            <a:extLst>
              <a:ext uri="{FF2B5EF4-FFF2-40B4-BE49-F238E27FC236}">
                <a16:creationId xmlns:a16="http://schemas.microsoft.com/office/drawing/2014/main" id="{A547BCF1-8FED-37F5-8413-82C6DC801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05413" y="2582863"/>
            <a:ext cx="600075" cy="33020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wrap="none"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>
                <a:solidFill>
                  <a:srgbClr val="FF0000"/>
                </a:solidFill>
              </a:rPr>
              <a:t>Finish</a:t>
            </a:r>
          </a:p>
        </p:txBody>
      </p:sp>
      <p:sp>
        <p:nvSpPr>
          <p:cNvPr id="4254" name="Line 173">
            <a:extLst>
              <a:ext uri="{FF2B5EF4-FFF2-40B4-BE49-F238E27FC236}">
                <a16:creationId xmlns:a16="http://schemas.microsoft.com/office/drawing/2014/main" id="{18FDD1F9-7C40-444F-72DD-5DB3DFA4E3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20125" y="5303838"/>
            <a:ext cx="0" cy="1871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55" name="Text Box 58">
            <a:extLst>
              <a:ext uri="{FF2B5EF4-FFF2-40B4-BE49-F238E27FC236}">
                <a16:creationId xmlns:a16="http://schemas.microsoft.com/office/drawing/2014/main" id="{166CE34B-0232-CBD6-472C-942C013EE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2388" y="7189788"/>
            <a:ext cx="1824037" cy="914400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u="sng"/>
              <a:t>Beware</a:t>
            </a:r>
            <a:r>
              <a:rPr lang="en-GB" altLang="en-US" sz="1000" b="1"/>
              <a:t>: very narrow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/>
              <a:t>bend at low tide, mud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/>
              <a:t>banks both sides plus swirly water near old timber jetty on outgoing tide</a:t>
            </a:r>
          </a:p>
        </p:txBody>
      </p:sp>
      <p:sp>
        <p:nvSpPr>
          <p:cNvPr id="4256" name="Text Box 58">
            <a:extLst>
              <a:ext uri="{FF2B5EF4-FFF2-40B4-BE49-F238E27FC236}">
                <a16:creationId xmlns:a16="http://schemas.microsoft.com/office/drawing/2014/main" id="{7B0962F7-895F-A87D-9ABA-2DA4F1BE4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6113" y="5521325"/>
            <a:ext cx="1900237" cy="796925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u="sng"/>
              <a:t>Beware</a:t>
            </a:r>
            <a:r>
              <a:rPr lang="en-GB" altLang="en-US" sz="1000" b="1"/>
              <a:t>: very tight turn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/>
              <a:t>with large mud bank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/>
              <a:t>exposed at low tide plus swirly water on inside of bend on outgoing tide</a:t>
            </a:r>
          </a:p>
        </p:txBody>
      </p:sp>
      <p:sp>
        <p:nvSpPr>
          <p:cNvPr id="4257" name="Line 173">
            <a:extLst>
              <a:ext uri="{FF2B5EF4-FFF2-40B4-BE49-F238E27FC236}">
                <a16:creationId xmlns:a16="http://schemas.microsoft.com/office/drawing/2014/main" id="{FEC9DEC6-846E-8709-2E1C-72B92494D9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361113" y="4830763"/>
            <a:ext cx="238125" cy="690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58" name="Line 72">
            <a:extLst>
              <a:ext uri="{FF2B5EF4-FFF2-40B4-BE49-F238E27FC236}">
                <a16:creationId xmlns:a16="http://schemas.microsoft.com/office/drawing/2014/main" id="{FD7084C7-2F39-8423-1A29-AD6572D47B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38638" y="1933575"/>
            <a:ext cx="504825" cy="166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59" name="Text Box 58">
            <a:extLst>
              <a:ext uri="{FF2B5EF4-FFF2-40B4-BE49-F238E27FC236}">
                <a16:creationId xmlns:a16="http://schemas.microsoft.com/office/drawing/2014/main" id="{CD5664C6-E032-9CD0-5597-0EE8DC6A0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9450" y="3392488"/>
            <a:ext cx="1295400" cy="760412"/>
          </a:xfrm>
          <a:prstGeom prst="rect">
            <a:avLst/>
          </a:prstGeom>
          <a:solidFill>
            <a:schemeClr val="bg1"/>
          </a:solidFill>
          <a:ln w="47625">
            <a:solidFill>
              <a:srgbClr val="FF0000"/>
            </a:solidFill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u="sng"/>
              <a:t>Use only main central arch of Blaydon Bridge when racing</a:t>
            </a:r>
            <a:endParaRPr lang="en-GB" altLang="en-US" sz="1000" b="1"/>
          </a:p>
        </p:txBody>
      </p:sp>
      <p:sp>
        <p:nvSpPr>
          <p:cNvPr id="4260" name="Text Box 58">
            <a:extLst>
              <a:ext uri="{FF2B5EF4-FFF2-40B4-BE49-F238E27FC236}">
                <a16:creationId xmlns:a16="http://schemas.microsoft.com/office/drawing/2014/main" id="{43CF8A2A-5F41-0FF9-2F97-6D40F8CE5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5800" y="1695450"/>
            <a:ext cx="1296988" cy="606425"/>
          </a:xfrm>
          <a:prstGeom prst="rect">
            <a:avLst/>
          </a:prstGeom>
          <a:solidFill>
            <a:schemeClr val="bg1"/>
          </a:solidFill>
          <a:ln w="47625">
            <a:solidFill>
              <a:srgbClr val="FF0000"/>
            </a:solidFill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u="sng"/>
              <a:t>Use only one of two central arches of Newburn Bridge </a:t>
            </a:r>
            <a:endParaRPr lang="en-GB" altLang="en-US" sz="1000" b="1"/>
          </a:p>
        </p:txBody>
      </p:sp>
      <p:sp>
        <p:nvSpPr>
          <p:cNvPr id="4261" name="Text Box 58">
            <a:extLst>
              <a:ext uri="{FF2B5EF4-FFF2-40B4-BE49-F238E27FC236}">
                <a16:creationId xmlns:a16="http://schemas.microsoft.com/office/drawing/2014/main" id="{611AF708-F509-FAA6-B465-DF7F80757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85488" y="3968750"/>
            <a:ext cx="1368425" cy="760413"/>
          </a:xfrm>
          <a:prstGeom prst="rect">
            <a:avLst/>
          </a:prstGeom>
          <a:solidFill>
            <a:schemeClr val="bg1"/>
          </a:solidFill>
          <a:ln w="47625">
            <a:solidFill>
              <a:srgbClr val="FF0000"/>
            </a:solidFill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u="sng"/>
              <a:t>Use only one of two central arches of old railway bridge on way to start</a:t>
            </a:r>
            <a:endParaRPr lang="en-GB" altLang="en-US" sz="1000" b="1"/>
          </a:p>
        </p:txBody>
      </p:sp>
      <p:sp>
        <p:nvSpPr>
          <p:cNvPr id="4262" name="Freeform 137">
            <a:extLst>
              <a:ext uri="{FF2B5EF4-FFF2-40B4-BE49-F238E27FC236}">
                <a16:creationId xmlns:a16="http://schemas.microsoft.com/office/drawing/2014/main" id="{ADBD5346-9030-07F2-2FFA-B6B2A4148B4F}"/>
              </a:ext>
            </a:extLst>
          </p:cNvPr>
          <p:cNvSpPr>
            <a:spLocks/>
          </p:cNvSpPr>
          <p:nvPr/>
        </p:nvSpPr>
        <p:spPr bwMode="auto">
          <a:xfrm>
            <a:off x="1147763" y="5937250"/>
            <a:ext cx="488950" cy="1588"/>
          </a:xfrm>
          <a:custGeom>
            <a:avLst/>
            <a:gdLst>
              <a:gd name="T0" fmla="*/ 0 w 321"/>
              <a:gd name="T1" fmla="*/ 2147483646 h 1"/>
              <a:gd name="T2" fmla="*/ 2147483646 w 321"/>
              <a:gd name="T3" fmla="*/ 2147483646 h 1"/>
              <a:gd name="T4" fmla="*/ 2147483646 w 321"/>
              <a:gd name="T5" fmla="*/ 2147483646 h 1"/>
              <a:gd name="T6" fmla="*/ 2147483646 w 321"/>
              <a:gd name="T7" fmla="*/ 2147483646 h 1"/>
              <a:gd name="T8" fmla="*/ 2147483646 w 321"/>
              <a:gd name="T9" fmla="*/ 2147483646 h 1"/>
              <a:gd name="T10" fmla="*/ 2147483646 w 321"/>
              <a:gd name="T11" fmla="*/ 2147483646 h 1"/>
              <a:gd name="T12" fmla="*/ 2147483646 w 321"/>
              <a:gd name="T13" fmla="*/ 2147483646 h 1"/>
              <a:gd name="T14" fmla="*/ 2147483646 w 321"/>
              <a:gd name="T15" fmla="*/ 2147483646 h 1"/>
              <a:gd name="T16" fmla="*/ 2147483646 w 321"/>
              <a:gd name="T17" fmla="*/ 2147483646 h 1"/>
              <a:gd name="T18" fmla="*/ 2147483646 w 321"/>
              <a:gd name="T19" fmla="*/ 2147483646 h 1"/>
              <a:gd name="T20" fmla="*/ 2147483646 w 321"/>
              <a:gd name="T21" fmla="*/ 2147483646 h 1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21"/>
              <a:gd name="T34" fmla="*/ 0 h 1"/>
              <a:gd name="T35" fmla="*/ 2112 w 321"/>
              <a:gd name="T36" fmla="*/ 493 h 1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21" h="1">
                <a:moveTo>
                  <a:pt x="0" y="1"/>
                </a:moveTo>
                <a:lnTo>
                  <a:pt x="321" y="0"/>
                </a:lnTo>
              </a:path>
            </a:pathLst>
          </a:custGeom>
          <a:noFill/>
          <a:ln w="57150" cap="rnd" cmpd="sng">
            <a:solidFill>
              <a:srgbClr val="008000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63" name="Text Box 58">
            <a:extLst>
              <a:ext uri="{FF2B5EF4-FFF2-40B4-BE49-F238E27FC236}">
                <a16:creationId xmlns:a16="http://schemas.microsoft.com/office/drawing/2014/main" id="{F3AA0C52-847C-FE24-1A1F-B487653A2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5851525"/>
            <a:ext cx="733425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Riverside path</a:t>
            </a:r>
          </a:p>
        </p:txBody>
      </p:sp>
      <p:sp>
        <p:nvSpPr>
          <p:cNvPr id="4264" name="Text Box 58">
            <a:extLst>
              <a:ext uri="{FF2B5EF4-FFF2-40B4-BE49-F238E27FC236}">
                <a16:creationId xmlns:a16="http://schemas.microsoft.com/office/drawing/2014/main" id="{81A58B88-28A1-5271-435B-DCBC372B5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663" y="5341938"/>
            <a:ext cx="23495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 u="sng"/>
              <a:t>Key</a:t>
            </a:r>
          </a:p>
        </p:txBody>
      </p:sp>
      <p:sp>
        <p:nvSpPr>
          <p:cNvPr id="4265" name="Rectangle 192">
            <a:extLst>
              <a:ext uri="{FF2B5EF4-FFF2-40B4-BE49-F238E27FC236}">
                <a16:creationId xmlns:a16="http://schemas.microsoft.com/office/drawing/2014/main" id="{E9FBEDDB-1425-0CA8-79BE-CA7E82BCE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400" y="5305425"/>
            <a:ext cx="1687513" cy="2449513"/>
          </a:xfrm>
          <a:prstGeom prst="rect">
            <a:avLst/>
          </a:prstGeom>
          <a:noFill/>
          <a:ln w="6350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66" name="Rectangle 38">
            <a:extLst>
              <a:ext uri="{FF2B5EF4-FFF2-40B4-BE49-F238E27FC236}">
                <a16:creationId xmlns:a16="http://schemas.microsoft.com/office/drawing/2014/main" id="{01613FE1-BF64-DBDC-9478-D4C5F8E10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13" y="6308725"/>
            <a:ext cx="146050" cy="106363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67" name="Freeform 142" descr="25%">
            <a:extLst>
              <a:ext uri="{FF2B5EF4-FFF2-40B4-BE49-F238E27FC236}">
                <a16:creationId xmlns:a16="http://schemas.microsoft.com/office/drawing/2014/main" id="{DF28BC5A-CF07-861E-CCE4-74D41AA43C9B}"/>
              </a:ext>
            </a:extLst>
          </p:cNvPr>
          <p:cNvSpPr>
            <a:spLocks/>
          </p:cNvSpPr>
          <p:nvPr/>
        </p:nvSpPr>
        <p:spPr bwMode="auto">
          <a:xfrm rot="1599870">
            <a:off x="1109663" y="6781800"/>
            <a:ext cx="319087" cy="203200"/>
          </a:xfrm>
          <a:custGeom>
            <a:avLst/>
            <a:gdLst>
              <a:gd name="T0" fmla="*/ 2147483646 w 209"/>
              <a:gd name="T1" fmla="*/ 2147483646 h 128"/>
              <a:gd name="T2" fmla="*/ 2147483646 w 209"/>
              <a:gd name="T3" fmla="*/ 2147483646 h 128"/>
              <a:gd name="T4" fmla="*/ 2147483646 w 209"/>
              <a:gd name="T5" fmla="*/ 2147483646 h 128"/>
              <a:gd name="T6" fmla="*/ 2147483646 w 209"/>
              <a:gd name="T7" fmla="*/ 2147483646 h 128"/>
              <a:gd name="T8" fmla="*/ 2147483646 w 209"/>
              <a:gd name="T9" fmla="*/ 2147483646 h 128"/>
              <a:gd name="T10" fmla="*/ 2147483646 w 209"/>
              <a:gd name="T11" fmla="*/ 2147483646 h 128"/>
              <a:gd name="T12" fmla="*/ 2147483646 w 209"/>
              <a:gd name="T13" fmla="*/ 2147483646 h 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09"/>
              <a:gd name="T22" fmla="*/ 0 h 128"/>
              <a:gd name="T23" fmla="*/ 111 w 209"/>
              <a:gd name="T24" fmla="*/ 47 h 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09" h="128">
                <a:moveTo>
                  <a:pt x="14" y="125"/>
                </a:moveTo>
                <a:cubicBezTo>
                  <a:pt x="0" y="128"/>
                  <a:pt x="20" y="110"/>
                  <a:pt x="32" y="95"/>
                </a:cubicBezTo>
                <a:cubicBezTo>
                  <a:pt x="44" y="80"/>
                  <a:pt x="67" y="48"/>
                  <a:pt x="88" y="32"/>
                </a:cubicBezTo>
                <a:cubicBezTo>
                  <a:pt x="109" y="16"/>
                  <a:pt x="139" y="0"/>
                  <a:pt x="158" y="0"/>
                </a:cubicBezTo>
                <a:cubicBezTo>
                  <a:pt x="177" y="0"/>
                  <a:pt x="209" y="16"/>
                  <a:pt x="202" y="29"/>
                </a:cubicBezTo>
                <a:lnTo>
                  <a:pt x="118" y="77"/>
                </a:lnTo>
                <a:lnTo>
                  <a:pt x="14" y="125"/>
                </a:ln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268" name="Line 195">
            <a:extLst>
              <a:ext uri="{FF2B5EF4-FFF2-40B4-BE49-F238E27FC236}">
                <a16:creationId xmlns:a16="http://schemas.microsoft.com/office/drawing/2014/main" id="{86A2B7E3-67F8-F891-2374-FC64A15587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20775" y="6115050"/>
            <a:ext cx="514350" cy="0"/>
          </a:xfrm>
          <a:prstGeom prst="lin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69" name="Line 196">
            <a:extLst>
              <a:ext uri="{FF2B5EF4-FFF2-40B4-BE49-F238E27FC236}">
                <a16:creationId xmlns:a16="http://schemas.microsoft.com/office/drawing/2014/main" id="{55D83C80-7C8A-408C-1FE4-375AECEE9A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8238" y="5632450"/>
            <a:ext cx="482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70" name="Freeform 197">
            <a:extLst>
              <a:ext uri="{FF2B5EF4-FFF2-40B4-BE49-F238E27FC236}">
                <a16:creationId xmlns:a16="http://schemas.microsoft.com/office/drawing/2014/main" id="{484454D7-281D-C4DC-C507-F8FC3CC9EBF6}"/>
              </a:ext>
            </a:extLst>
          </p:cNvPr>
          <p:cNvSpPr>
            <a:spLocks/>
          </p:cNvSpPr>
          <p:nvPr/>
        </p:nvSpPr>
        <p:spPr bwMode="auto">
          <a:xfrm>
            <a:off x="1135063" y="5784850"/>
            <a:ext cx="496887" cy="1588"/>
          </a:xfrm>
          <a:custGeom>
            <a:avLst/>
            <a:gdLst>
              <a:gd name="T0" fmla="*/ 0 w 327"/>
              <a:gd name="T1" fmla="*/ 0 h 1"/>
              <a:gd name="T2" fmla="*/ 2147483646 w 327"/>
              <a:gd name="T3" fmla="*/ 0 h 1"/>
              <a:gd name="T4" fmla="*/ 0 60000 65536"/>
              <a:gd name="T5" fmla="*/ 0 60000 65536"/>
              <a:gd name="T6" fmla="*/ 0 w 327"/>
              <a:gd name="T7" fmla="*/ 0 h 1"/>
              <a:gd name="T8" fmla="*/ 327 w 32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7" h="1">
                <a:moveTo>
                  <a:pt x="0" y="0"/>
                </a:moveTo>
                <a:lnTo>
                  <a:pt x="327" y="0"/>
                </a:lnTo>
              </a:path>
            </a:pathLst>
          </a:custGeom>
          <a:noFill/>
          <a:ln w="38100" cmpd="dbl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71" name="Text Box 58">
            <a:extLst>
              <a:ext uri="{FF2B5EF4-FFF2-40B4-BE49-F238E27FC236}">
                <a16:creationId xmlns:a16="http://schemas.microsoft.com/office/drawing/2014/main" id="{41BD27B1-F6DF-85F2-93BA-3FCDB277BA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6029325"/>
            <a:ext cx="547687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Power line</a:t>
            </a:r>
          </a:p>
        </p:txBody>
      </p:sp>
      <p:sp>
        <p:nvSpPr>
          <p:cNvPr id="4272" name="Text Box 58">
            <a:extLst>
              <a:ext uri="{FF2B5EF4-FFF2-40B4-BE49-F238E27FC236}">
                <a16:creationId xmlns:a16="http://schemas.microsoft.com/office/drawing/2014/main" id="{FB4B0085-63B7-934E-88F7-B6476928E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5545138"/>
            <a:ext cx="29845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Road</a:t>
            </a:r>
          </a:p>
        </p:txBody>
      </p:sp>
      <p:sp>
        <p:nvSpPr>
          <p:cNvPr id="4273" name="Text Box 58">
            <a:extLst>
              <a:ext uri="{FF2B5EF4-FFF2-40B4-BE49-F238E27FC236}">
                <a16:creationId xmlns:a16="http://schemas.microsoft.com/office/drawing/2014/main" id="{9F26B78D-0575-F34A-82D7-FCC57D948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3" y="5700713"/>
            <a:ext cx="42227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Railway</a:t>
            </a:r>
          </a:p>
        </p:txBody>
      </p:sp>
      <p:sp>
        <p:nvSpPr>
          <p:cNvPr id="4274" name="Rectangle 38">
            <a:extLst>
              <a:ext uri="{FF2B5EF4-FFF2-40B4-BE49-F238E27FC236}">
                <a16:creationId xmlns:a16="http://schemas.microsoft.com/office/drawing/2014/main" id="{8AAEC49C-4B05-5F36-8E9B-25C678FEC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13" y="6565900"/>
            <a:ext cx="146050" cy="106363"/>
          </a:xfrm>
          <a:prstGeom prst="rect">
            <a:avLst/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275" name="Text Box 58">
            <a:extLst>
              <a:ext uri="{FF2B5EF4-FFF2-40B4-BE49-F238E27FC236}">
                <a16:creationId xmlns:a16="http://schemas.microsoft.com/office/drawing/2014/main" id="{F139DC3A-C18F-198E-B9DC-2F1E7C074C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850" y="6276975"/>
            <a:ext cx="1227138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Structure of interest</a:t>
            </a:r>
          </a:p>
        </p:txBody>
      </p:sp>
      <p:sp>
        <p:nvSpPr>
          <p:cNvPr id="4276" name="Text Box 58">
            <a:extLst>
              <a:ext uri="{FF2B5EF4-FFF2-40B4-BE49-F238E27FC236}">
                <a16:creationId xmlns:a16="http://schemas.microsoft.com/office/drawing/2014/main" id="{338ED51A-C5AB-C336-3036-ED3C4787B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9075" y="6534150"/>
            <a:ext cx="654050" cy="15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Rowing Club</a:t>
            </a:r>
          </a:p>
        </p:txBody>
      </p:sp>
      <p:sp>
        <p:nvSpPr>
          <p:cNvPr id="4277" name="Text Box 58">
            <a:extLst>
              <a:ext uri="{FF2B5EF4-FFF2-40B4-BE49-F238E27FC236}">
                <a16:creationId xmlns:a16="http://schemas.microsoft.com/office/drawing/2014/main" id="{88C78440-3AEF-04FC-CBB8-7383D6698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0" y="6777038"/>
            <a:ext cx="974725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Shallows / mudflats</a:t>
            </a:r>
          </a:p>
        </p:txBody>
      </p:sp>
      <p:sp>
        <p:nvSpPr>
          <p:cNvPr id="217" name="Line 77">
            <a:extLst>
              <a:ext uri="{FF2B5EF4-FFF2-40B4-BE49-F238E27FC236}">
                <a16:creationId xmlns:a16="http://schemas.microsoft.com/office/drawing/2014/main" id="{2BC86CC8-3785-CC39-982F-CAB2962CA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7288" y="7105650"/>
            <a:ext cx="276225" cy="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1" hangingPunct="1">
              <a:defRPr/>
            </a:pPr>
            <a:endParaRPr lang="en-GB">
              <a:latin typeface="Arial" charset="0"/>
            </a:endParaRPr>
          </a:p>
        </p:txBody>
      </p:sp>
      <p:sp>
        <p:nvSpPr>
          <p:cNvPr id="4279" name="Text Box 58">
            <a:extLst>
              <a:ext uri="{FF2B5EF4-FFF2-40B4-BE49-F238E27FC236}">
                <a16:creationId xmlns:a16="http://schemas.microsoft.com/office/drawing/2014/main" id="{5C37271F-3D24-A5A9-CB61-C84808069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9713" y="7002463"/>
            <a:ext cx="113665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Outgoing tide direction</a:t>
            </a:r>
          </a:p>
        </p:txBody>
      </p:sp>
      <p:sp>
        <p:nvSpPr>
          <p:cNvPr id="4280" name="Freeform 145" descr="25%">
            <a:extLst>
              <a:ext uri="{FF2B5EF4-FFF2-40B4-BE49-F238E27FC236}">
                <a16:creationId xmlns:a16="http://schemas.microsoft.com/office/drawing/2014/main" id="{D6899F6D-F23A-FFAC-4C58-C04899514B1C}"/>
              </a:ext>
            </a:extLst>
          </p:cNvPr>
          <p:cNvSpPr>
            <a:spLocks/>
          </p:cNvSpPr>
          <p:nvPr/>
        </p:nvSpPr>
        <p:spPr bwMode="auto">
          <a:xfrm rot="2839010">
            <a:off x="9594850" y="5026026"/>
            <a:ext cx="2078037" cy="665162"/>
          </a:xfrm>
          <a:custGeom>
            <a:avLst/>
            <a:gdLst>
              <a:gd name="T0" fmla="*/ 2147483646 w 26242"/>
              <a:gd name="T1" fmla="*/ 2147483646 h 23077"/>
              <a:gd name="T2" fmla="*/ 2147483646 w 26242"/>
              <a:gd name="T3" fmla="*/ 2147483646 h 23077"/>
              <a:gd name="T4" fmla="*/ 2147483646 w 26242"/>
              <a:gd name="T5" fmla="*/ 2147483646 h 23077"/>
              <a:gd name="T6" fmla="*/ 2147483646 w 26242"/>
              <a:gd name="T7" fmla="*/ 2147483646 h 23077"/>
              <a:gd name="T8" fmla="*/ 2147483646 w 26242"/>
              <a:gd name="T9" fmla="*/ 2147483646 h 23077"/>
              <a:gd name="T10" fmla="*/ 2147483646 w 26242"/>
              <a:gd name="T11" fmla="*/ 2147483646 h 23077"/>
              <a:gd name="T12" fmla="*/ 2147483646 w 26242"/>
              <a:gd name="T13" fmla="*/ 2147483646 h 23077"/>
              <a:gd name="T14" fmla="*/ 2147483646 w 26242"/>
              <a:gd name="T15" fmla="*/ 2147483646 h 23077"/>
              <a:gd name="T16" fmla="*/ 2147483646 w 26242"/>
              <a:gd name="T17" fmla="*/ 2147483646 h 23077"/>
              <a:gd name="T18" fmla="*/ 2147483646 w 26242"/>
              <a:gd name="T19" fmla="*/ 2147483646 h 23077"/>
              <a:gd name="T20" fmla="*/ 2147483646 w 26242"/>
              <a:gd name="T21" fmla="*/ 2147483646 h 23077"/>
              <a:gd name="T22" fmla="*/ 2147483646 w 26242"/>
              <a:gd name="T23" fmla="*/ 2147483646 h 23077"/>
              <a:gd name="T24" fmla="*/ 2147483646 w 26242"/>
              <a:gd name="T25" fmla="*/ 2147483646 h 23077"/>
              <a:gd name="T26" fmla="*/ 2147483646 w 26242"/>
              <a:gd name="T27" fmla="*/ 2147483646 h 23077"/>
              <a:gd name="T28" fmla="*/ 2147483646 w 26242"/>
              <a:gd name="T29" fmla="*/ 2147483646 h 23077"/>
              <a:gd name="T30" fmla="*/ 2147483646 w 26242"/>
              <a:gd name="T31" fmla="*/ 2147483646 h 23077"/>
              <a:gd name="T32" fmla="*/ 2147483646 w 26242"/>
              <a:gd name="T33" fmla="*/ 2147483646 h 23077"/>
              <a:gd name="T34" fmla="*/ 2147483646 w 26242"/>
              <a:gd name="T35" fmla="*/ 2147483646 h 23077"/>
              <a:gd name="T36" fmla="*/ 2147483646 w 26242"/>
              <a:gd name="T37" fmla="*/ 0 h 23077"/>
              <a:gd name="T38" fmla="*/ 2147483646 w 26242"/>
              <a:gd name="T39" fmla="*/ 2147483646 h 23077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6242"/>
              <a:gd name="T61" fmla="*/ 0 h 23077"/>
              <a:gd name="T62" fmla="*/ 26242 w 26242"/>
              <a:gd name="T63" fmla="*/ 23077 h 23077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6242" h="23077">
                <a:moveTo>
                  <a:pt x="26139" y="3986"/>
                </a:moveTo>
                <a:cubicBezTo>
                  <a:pt x="25933" y="5279"/>
                  <a:pt x="24796" y="6821"/>
                  <a:pt x="23808" y="8217"/>
                </a:cubicBezTo>
                <a:cubicBezTo>
                  <a:pt x="22856" y="9141"/>
                  <a:pt x="21018" y="10812"/>
                  <a:pt x="20224" y="11951"/>
                </a:cubicBezTo>
                <a:cubicBezTo>
                  <a:pt x="19430" y="13090"/>
                  <a:pt x="19538" y="14330"/>
                  <a:pt x="19045" y="15050"/>
                </a:cubicBezTo>
                <a:cubicBezTo>
                  <a:pt x="17841" y="16257"/>
                  <a:pt x="17914" y="16316"/>
                  <a:pt x="17249" y="16681"/>
                </a:cubicBezTo>
                <a:cubicBezTo>
                  <a:pt x="16742" y="16210"/>
                  <a:pt x="16075" y="17556"/>
                  <a:pt x="15182" y="17342"/>
                </a:cubicBezTo>
                <a:cubicBezTo>
                  <a:pt x="13903" y="18533"/>
                  <a:pt x="14738" y="18310"/>
                  <a:pt x="11996" y="19444"/>
                </a:cubicBezTo>
                <a:cubicBezTo>
                  <a:pt x="10312" y="20276"/>
                  <a:pt x="10658" y="17166"/>
                  <a:pt x="8418" y="17914"/>
                </a:cubicBezTo>
                <a:cubicBezTo>
                  <a:pt x="7615" y="18123"/>
                  <a:pt x="5962" y="18269"/>
                  <a:pt x="4938" y="18695"/>
                </a:cubicBezTo>
                <a:cubicBezTo>
                  <a:pt x="4575" y="18862"/>
                  <a:pt x="4129" y="19390"/>
                  <a:pt x="2687" y="20105"/>
                </a:cubicBezTo>
                <a:cubicBezTo>
                  <a:pt x="1146" y="22059"/>
                  <a:pt x="119" y="23077"/>
                  <a:pt x="352" y="22506"/>
                </a:cubicBezTo>
                <a:cubicBezTo>
                  <a:pt x="0" y="22551"/>
                  <a:pt x="25" y="21926"/>
                  <a:pt x="271" y="20802"/>
                </a:cubicBezTo>
                <a:cubicBezTo>
                  <a:pt x="889" y="19870"/>
                  <a:pt x="2598" y="17902"/>
                  <a:pt x="4058" y="16914"/>
                </a:cubicBezTo>
                <a:cubicBezTo>
                  <a:pt x="5518" y="15926"/>
                  <a:pt x="7697" y="15288"/>
                  <a:pt x="9033" y="14876"/>
                </a:cubicBezTo>
                <a:cubicBezTo>
                  <a:pt x="10369" y="14464"/>
                  <a:pt x="11085" y="14786"/>
                  <a:pt x="12075" y="14441"/>
                </a:cubicBezTo>
                <a:cubicBezTo>
                  <a:pt x="13065" y="14096"/>
                  <a:pt x="13858" y="13608"/>
                  <a:pt x="14973" y="12807"/>
                </a:cubicBezTo>
                <a:cubicBezTo>
                  <a:pt x="16088" y="12006"/>
                  <a:pt x="17744" y="10645"/>
                  <a:pt x="18766" y="9638"/>
                </a:cubicBezTo>
                <a:cubicBezTo>
                  <a:pt x="19788" y="8631"/>
                  <a:pt x="20075" y="8369"/>
                  <a:pt x="21106" y="6763"/>
                </a:cubicBezTo>
                <a:cubicBezTo>
                  <a:pt x="22137" y="5157"/>
                  <a:pt x="24308" y="676"/>
                  <a:pt x="24952" y="0"/>
                </a:cubicBezTo>
                <a:cubicBezTo>
                  <a:pt x="25415" y="1451"/>
                  <a:pt x="26242" y="2822"/>
                  <a:pt x="26139" y="3986"/>
                </a:cubicBez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635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81" name="Line 53">
            <a:extLst>
              <a:ext uri="{FF2B5EF4-FFF2-40B4-BE49-F238E27FC236}">
                <a16:creationId xmlns:a16="http://schemas.microsoft.com/office/drawing/2014/main" id="{91359603-B56F-3F78-6889-731273356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97863" y="5016500"/>
            <a:ext cx="412750" cy="665163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82" name="Freeform 170">
            <a:extLst>
              <a:ext uri="{FF2B5EF4-FFF2-40B4-BE49-F238E27FC236}">
                <a16:creationId xmlns:a16="http://schemas.microsoft.com/office/drawing/2014/main" id="{D6D84444-8936-CB51-1190-4704F8A64767}"/>
              </a:ext>
            </a:extLst>
          </p:cNvPr>
          <p:cNvSpPr>
            <a:spLocks/>
          </p:cNvSpPr>
          <p:nvPr/>
        </p:nvSpPr>
        <p:spPr bwMode="auto">
          <a:xfrm>
            <a:off x="10429875" y="5229225"/>
            <a:ext cx="309563" cy="522288"/>
          </a:xfrm>
          <a:custGeom>
            <a:avLst/>
            <a:gdLst>
              <a:gd name="T0" fmla="*/ 2147483646 w 195"/>
              <a:gd name="T1" fmla="*/ 0 h 329"/>
              <a:gd name="T2" fmla="*/ 0 w 195"/>
              <a:gd name="T3" fmla="*/ 2147483646 h 329"/>
              <a:gd name="T4" fmla="*/ 0 60000 65536"/>
              <a:gd name="T5" fmla="*/ 0 60000 65536"/>
              <a:gd name="T6" fmla="*/ 0 w 195"/>
              <a:gd name="T7" fmla="*/ 0 h 329"/>
              <a:gd name="T8" fmla="*/ 195 w 195"/>
              <a:gd name="T9" fmla="*/ 329 h 32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5" h="329">
                <a:moveTo>
                  <a:pt x="195" y="0"/>
                </a:moveTo>
                <a:cubicBezTo>
                  <a:pt x="164" y="55"/>
                  <a:pt x="41" y="260"/>
                  <a:pt x="0" y="329"/>
                </a:cubicBezTo>
              </a:path>
            </a:pathLst>
          </a:custGeom>
          <a:noFill/>
          <a:ln w="38100" cmpd="sng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83" name="Freeform 145" descr="25%">
            <a:extLst>
              <a:ext uri="{FF2B5EF4-FFF2-40B4-BE49-F238E27FC236}">
                <a16:creationId xmlns:a16="http://schemas.microsoft.com/office/drawing/2014/main" id="{2B787430-6E0C-2FF2-D2AB-D4DAB226B283}"/>
              </a:ext>
            </a:extLst>
          </p:cNvPr>
          <p:cNvSpPr>
            <a:spLocks/>
          </p:cNvSpPr>
          <p:nvPr/>
        </p:nvSpPr>
        <p:spPr bwMode="auto">
          <a:xfrm rot="918752">
            <a:off x="1101725" y="7215188"/>
            <a:ext cx="554038" cy="300037"/>
          </a:xfrm>
          <a:custGeom>
            <a:avLst/>
            <a:gdLst>
              <a:gd name="T0" fmla="*/ 2147483646 w 10000"/>
              <a:gd name="T1" fmla="*/ 0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0 h 100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000"/>
              <a:gd name="T22" fmla="*/ 0 h 10000"/>
              <a:gd name="T23" fmla="*/ 10000 w 10000"/>
              <a:gd name="T24" fmla="*/ 10000 h 100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000" h="10000">
                <a:moveTo>
                  <a:pt x="8851" y="0"/>
                </a:moveTo>
                <a:cubicBezTo>
                  <a:pt x="10000" y="954"/>
                  <a:pt x="9915" y="3730"/>
                  <a:pt x="9107" y="5296"/>
                </a:cubicBezTo>
                <a:cubicBezTo>
                  <a:pt x="5791" y="7469"/>
                  <a:pt x="7652" y="5695"/>
                  <a:pt x="4207" y="7302"/>
                </a:cubicBezTo>
                <a:cubicBezTo>
                  <a:pt x="2804" y="7785"/>
                  <a:pt x="1567" y="10000"/>
                  <a:pt x="1131" y="9707"/>
                </a:cubicBezTo>
                <a:cubicBezTo>
                  <a:pt x="730" y="6992"/>
                  <a:pt x="0" y="7872"/>
                  <a:pt x="676" y="6465"/>
                </a:cubicBezTo>
                <a:cubicBezTo>
                  <a:pt x="1349" y="5060"/>
                  <a:pt x="3962" y="3328"/>
                  <a:pt x="5324" y="2251"/>
                </a:cubicBezTo>
                <a:cubicBezTo>
                  <a:pt x="6686" y="1174"/>
                  <a:pt x="5501" y="1676"/>
                  <a:pt x="8851" y="0"/>
                </a:cubicBezTo>
                <a:close/>
              </a:path>
            </a:pathLst>
          </a:custGeom>
          <a:blipFill dpi="0" rotWithShape="0">
            <a:blip r:embed="rId4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6350" cap="flat" cmpd="sng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84" name="Text Box 58">
            <a:extLst>
              <a:ext uri="{FF2B5EF4-FFF2-40B4-BE49-F238E27FC236}">
                <a16:creationId xmlns:a16="http://schemas.microsoft.com/office/drawing/2014/main" id="{E27EF9B5-B529-3EF9-809C-21EB57ADE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0" y="7285038"/>
            <a:ext cx="869950" cy="1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27432" tIns="27432" rIns="27432" bIns="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800" b="1"/>
              <a:t>Marshalling area</a:t>
            </a:r>
          </a:p>
        </p:txBody>
      </p:sp>
      <p:sp>
        <p:nvSpPr>
          <p:cNvPr id="4285" name="Text Box 58">
            <a:extLst>
              <a:ext uri="{FF2B5EF4-FFF2-40B4-BE49-F238E27FC236}">
                <a16:creationId xmlns:a16="http://schemas.microsoft.com/office/drawing/2014/main" id="{520895E6-0EA6-C50B-8F32-FF19E0B49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2163" y="4840288"/>
            <a:ext cx="1058862" cy="33020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wrap="none"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>
                <a:solidFill>
                  <a:srgbClr val="FF0000"/>
                </a:solidFill>
              </a:rPr>
              <a:t>Start 5000m </a:t>
            </a:r>
          </a:p>
        </p:txBody>
      </p:sp>
      <p:sp>
        <p:nvSpPr>
          <p:cNvPr id="4286" name="Freeform 142" descr="25%">
            <a:extLst>
              <a:ext uri="{FF2B5EF4-FFF2-40B4-BE49-F238E27FC236}">
                <a16:creationId xmlns:a16="http://schemas.microsoft.com/office/drawing/2014/main" id="{49D52A69-0E07-9337-3E22-D09D486F3469}"/>
              </a:ext>
            </a:extLst>
          </p:cNvPr>
          <p:cNvSpPr>
            <a:spLocks/>
          </p:cNvSpPr>
          <p:nvPr/>
        </p:nvSpPr>
        <p:spPr bwMode="auto">
          <a:xfrm>
            <a:off x="1966913" y="2324100"/>
            <a:ext cx="1463675" cy="439738"/>
          </a:xfrm>
          <a:custGeom>
            <a:avLst/>
            <a:gdLst>
              <a:gd name="T0" fmla="*/ 2147483646 w 25340"/>
              <a:gd name="T1" fmla="*/ 2147483646 h 31024"/>
              <a:gd name="T2" fmla="*/ 2147483646 w 25340"/>
              <a:gd name="T3" fmla="*/ 2147483646 h 31024"/>
              <a:gd name="T4" fmla="*/ 2147483646 w 25340"/>
              <a:gd name="T5" fmla="*/ 2147483646 h 31024"/>
              <a:gd name="T6" fmla="*/ 2147483646 w 25340"/>
              <a:gd name="T7" fmla="*/ 2147483646 h 31024"/>
              <a:gd name="T8" fmla="*/ 2147483646 w 25340"/>
              <a:gd name="T9" fmla="*/ 2147483646 h 31024"/>
              <a:gd name="T10" fmla="*/ 2147483646 w 25340"/>
              <a:gd name="T11" fmla="*/ 2147483646 h 31024"/>
              <a:gd name="T12" fmla="*/ 2147483646 w 25340"/>
              <a:gd name="T13" fmla="*/ 2147483646 h 31024"/>
              <a:gd name="T14" fmla="*/ 2147483646 w 25340"/>
              <a:gd name="T15" fmla="*/ 2147483646 h 31024"/>
              <a:gd name="T16" fmla="*/ 2147483646 w 25340"/>
              <a:gd name="T17" fmla="*/ 2147483646 h 31024"/>
              <a:gd name="T18" fmla="*/ 2147483646 w 25340"/>
              <a:gd name="T19" fmla="*/ 2147483646 h 31024"/>
              <a:gd name="T20" fmla="*/ 2147483646 w 25340"/>
              <a:gd name="T21" fmla="*/ 2147483646 h 31024"/>
              <a:gd name="T22" fmla="*/ 2147483646 w 25340"/>
              <a:gd name="T23" fmla="*/ 2147483646 h 31024"/>
              <a:gd name="T24" fmla="*/ 2147483646 w 25340"/>
              <a:gd name="T25" fmla="*/ 2147483646 h 31024"/>
              <a:gd name="T26" fmla="*/ 2147483646 w 25340"/>
              <a:gd name="T27" fmla="*/ 2147483646 h 31024"/>
              <a:gd name="T28" fmla="*/ 2147483646 w 25340"/>
              <a:gd name="T29" fmla="*/ 2147483646 h 31024"/>
              <a:gd name="T30" fmla="*/ 2147483646 w 25340"/>
              <a:gd name="T31" fmla="*/ 2147483646 h 31024"/>
              <a:gd name="T32" fmla="*/ 2147483646 w 25340"/>
              <a:gd name="T33" fmla="*/ 2147483646 h 310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5340"/>
              <a:gd name="T52" fmla="*/ 0 h 31024"/>
              <a:gd name="T53" fmla="*/ 25340 w 25340"/>
              <a:gd name="T54" fmla="*/ 31024 h 310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5340" h="31024">
                <a:moveTo>
                  <a:pt x="4774" y="25634"/>
                </a:moveTo>
                <a:cubicBezTo>
                  <a:pt x="5568" y="25067"/>
                  <a:pt x="6474" y="24420"/>
                  <a:pt x="7108" y="23841"/>
                </a:cubicBezTo>
                <a:cubicBezTo>
                  <a:pt x="7742" y="23262"/>
                  <a:pt x="6388" y="25381"/>
                  <a:pt x="8578" y="22160"/>
                </a:cubicBezTo>
                <a:cubicBezTo>
                  <a:pt x="10768" y="18940"/>
                  <a:pt x="17537" y="8184"/>
                  <a:pt x="20246" y="4518"/>
                </a:cubicBezTo>
                <a:cubicBezTo>
                  <a:pt x="22955" y="852"/>
                  <a:pt x="24328" y="326"/>
                  <a:pt x="24834" y="163"/>
                </a:cubicBezTo>
                <a:cubicBezTo>
                  <a:pt x="25340" y="0"/>
                  <a:pt x="24558" y="1579"/>
                  <a:pt x="23281" y="3541"/>
                </a:cubicBezTo>
                <a:cubicBezTo>
                  <a:pt x="22004" y="5503"/>
                  <a:pt x="18986" y="9189"/>
                  <a:pt x="17171" y="11933"/>
                </a:cubicBezTo>
                <a:cubicBezTo>
                  <a:pt x="15356" y="14677"/>
                  <a:pt x="13833" y="17902"/>
                  <a:pt x="12391" y="20004"/>
                </a:cubicBezTo>
                <a:cubicBezTo>
                  <a:pt x="10949" y="22106"/>
                  <a:pt x="9552" y="23425"/>
                  <a:pt x="8519" y="24544"/>
                </a:cubicBezTo>
                <a:cubicBezTo>
                  <a:pt x="7486" y="25663"/>
                  <a:pt x="6463" y="26119"/>
                  <a:pt x="6194" y="26721"/>
                </a:cubicBezTo>
                <a:cubicBezTo>
                  <a:pt x="6378" y="27489"/>
                  <a:pt x="7363" y="27165"/>
                  <a:pt x="6902" y="27651"/>
                </a:cubicBezTo>
                <a:cubicBezTo>
                  <a:pt x="6658" y="28045"/>
                  <a:pt x="5623" y="29035"/>
                  <a:pt x="5058" y="29422"/>
                </a:cubicBezTo>
                <a:cubicBezTo>
                  <a:pt x="4493" y="29809"/>
                  <a:pt x="4123" y="29778"/>
                  <a:pt x="3512" y="29974"/>
                </a:cubicBezTo>
                <a:cubicBezTo>
                  <a:pt x="2901" y="30170"/>
                  <a:pt x="2098" y="31024"/>
                  <a:pt x="1391" y="30599"/>
                </a:cubicBezTo>
                <a:cubicBezTo>
                  <a:pt x="263" y="30263"/>
                  <a:pt x="0" y="28435"/>
                  <a:pt x="159" y="27876"/>
                </a:cubicBezTo>
                <a:cubicBezTo>
                  <a:pt x="318" y="27317"/>
                  <a:pt x="1579" y="27618"/>
                  <a:pt x="2348" y="27244"/>
                </a:cubicBezTo>
                <a:cubicBezTo>
                  <a:pt x="3117" y="26870"/>
                  <a:pt x="3981" y="26201"/>
                  <a:pt x="4774" y="25634"/>
                </a:cubicBezTo>
                <a:close/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6350" cap="flat" cmpd="sng">
            <a:solidFill>
              <a:schemeClr val="bg2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287" name="Freeform 5">
            <a:extLst>
              <a:ext uri="{FF2B5EF4-FFF2-40B4-BE49-F238E27FC236}">
                <a16:creationId xmlns:a16="http://schemas.microsoft.com/office/drawing/2014/main" id="{BCAC2D36-75DC-B897-845A-8F51ABCDDA52}"/>
              </a:ext>
            </a:extLst>
          </p:cNvPr>
          <p:cNvSpPr>
            <a:spLocks/>
          </p:cNvSpPr>
          <p:nvPr/>
        </p:nvSpPr>
        <p:spPr bwMode="auto">
          <a:xfrm>
            <a:off x="-3906838" y="1916113"/>
            <a:ext cx="11222038" cy="3284537"/>
          </a:xfrm>
          <a:custGeom>
            <a:avLst/>
            <a:gdLst>
              <a:gd name="T0" fmla="*/ 0 w 10000"/>
              <a:gd name="T1" fmla="*/ 2147483646 h 10000"/>
              <a:gd name="T2" fmla="*/ 2147483646 w 10000"/>
              <a:gd name="T3" fmla="*/ 2147483646 h 10000"/>
              <a:gd name="T4" fmla="*/ 2147483646 w 10000"/>
              <a:gd name="T5" fmla="*/ 2147483646 h 10000"/>
              <a:gd name="T6" fmla="*/ 2147483646 w 10000"/>
              <a:gd name="T7" fmla="*/ 2147483646 h 10000"/>
              <a:gd name="T8" fmla="*/ 2147483646 w 10000"/>
              <a:gd name="T9" fmla="*/ 2147483646 h 10000"/>
              <a:gd name="T10" fmla="*/ 2147483646 w 10000"/>
              <a:gd name="T11" fmla="*/ 2147483646 h 10000"/>
              <a:gd name="T12" fmla="*/ 2147483646 w 10000"/>
              <a:gd name="T13" fmla="*/ 2147483646 h 10000"/>
              <a:gd name="T14" fmla="*/ 2147483646 w 10000"/>
              <a:gd name="T15" fmla="*/ 2147483646 h 10000"/>
              <a:gd name="T16" fmla="*/ 2147483646 w 10000"/>
              <a:gd name="T17" fmla="*/ 2147483646 h 10000"/>
              <a:gd name="T18" fmla="*/ 2147483646 w 10000"/>
              <a:gd name="T19" fmla="*/ 2147483646 h 10000"/>
              <a:gd name="T20" fmla="*/ 2147483646 w 10000"/>
              <a:gd name="T21" fmla="*/ 2147483646 h 10000"/>
              <a:gd name="T22" fmla="*/ 2147483646 w 10000"/>
              <a:gd name="T23" fmla="*/ 2147483646 h 10000"/>
              <a:gd name="T24" fmla="*/ 2147483646 w 10000"/>
              <a:gd name="T25" fmla="*/ 2147483646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000"/>
              <a:gd name="T40" fmla="*/ 0 h 10000"/>
              <a:gd name="T41" fmla="*/ 10000 w 10000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000" h="10000">
                <a:moveTo>
                  <a:pt x="0" y="5702"/>
                </a:moveTo>
                <a:cubicBezTo>
                  <a:pt x="249" y="5349"/>
                  <a:pt x="1179" y="4107"/>
                  <a:pt x="1495" y="3585"/>
                </a:cubicBezTo>
                <a:cubicBezTo>
                  <a:pt x="1811" y="3064"/>
                  <a:pt x="1732" y="3058"/>
                  <a:pt x="1897" y="2580"/>
                </a:cubicBezTo>
                <a:cubicBezTo>
                  <a:pt x="2063" y="2103"/>
                  <a:pt x="2240" y="1122"/>
                  <a:pt x="2491" y="725"/>
                </a:cubicBezTo>
                <a:cubicBezTo>
                  <a:pt x="2740" y="329"/>
                  <a:pt x="3082" y="0"/>
                  <a:pt x="3399" y="208"/>
                </a:cubicBezTo>
                <a:cubicBezTo>
                  <a:pt x="3715" y="415"/>
                  <a:pt x="4061" y="1619"/>
                  <a:pt x="4397" y="1981"/>
                </a:cubicBezTo>
                <a:cubicBezTo>
                  <a:pt x="4734" y="2343"/>
                  <a:pt x="5072" y="2489"/>
                  <a:pt x="5417" y="2373"/>
                </a:cubicBezTo>
                <a:cubicBezTo>
                  <a:pt x="5760" y="2256"/>
                  <a:pt x="6176" y="1397"/>
                  <a:pt x="6464" y="1271"/>
                </a:cubicBezTo>
                <a:cubicBezTo>
                  <a:pt x="6753" y="1145"/>
                  <a:pt x="6815" y="1183"/>
                  <a:pt x="7150" y="1623"/>
                </a:cubicBezTo>
                <a:cubicBezTo>
                  <a:pt x="7484" y="2062"/>
                  <a:pt x="8090" y="3204"/>
                  <a:pt x="8468" y="3918"/>
                </a:cubicBezTo>
                <a:cubicBezTo>
                  <a:pt x="8846" y="4634"/>
                  <a:pt x="9254" y="5152"/>
                  <a:pt x="9416" y="5924"/>
                </a:cubicBezTo>
                <a:cubicBezTo>
                  <a:pt x="9578" y="6697"/>
                  <a:pt x="9340" y="7877"/>
                  <a:pt x="9437" y="8557"/>
                </a:cubicBezTo>
                <a:cubicBezTo>
                  <a:pt x="9534" y="9236"/>
                  <a:pt x="9875" y="9802"/>
                  <a:pt x="10000" y="10000"/>
                </a:cubicBezTo>
              </a:path>
            </a:pathLst>
          </a:custGeom>
          <a:noFill/>
          <a:ln w="28575" cmpd="sng">
            <a:solidFill>
              <a:srgbClr val="0000FF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88" name="Freeform 197">
            <a:extLst>
              <a:ext uri="{FF2B5EF4-FFF2-40B4-BE49-F238E27FC236}">
                <a16:creationId xmlns:a16="http://schemas.microsoft.com/office/drawing/2014/main" id="{748C7422-B100-DC99-9508-34758C9B645D}"/>
              </a:ext>
            </a:extLst>
          </p:cNvPr>
          <p:cNvSpPr>
            <a:spLocks/>
          </p:cNvSpPr>
          <p:nvPr/>
        </p:nvSpPr>
        <p:spPr bwMode="auto">
          <a:xfrm rot="19723636" flipV="1">
            <a:off x="9936163" y="5218113"/>
            <a:ext cx="641350" cy="47625"/>
          </a:xfrm>
          <a:custGeom>
            <a:avLst/>
            <a:gdLst>
              <a:gd name="T0" fmla="*/ 0 w 327"/>
              <a:gd name="T1" fmla="*/ 0 h 1"/>
              <a:gd name="T2" fmla="*/ 2147483646 w 327"/>
              <a:gd name="T3" fmla="*/ 0 h 1"/>
              <a:gd name="T4" fmla="*/ 0 60000 65536"/>
              <a:gd name="T5" fmla="*/ 0 60000 65536"/>
              <a:gd name="T6" fmla="*/ 0 w 327"/>
              <a:gd name="T7" fmla="*/ 0 h 1"/>
              <a:gd name="T8" fmla="*/ 327 w 327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7" h="1">
                <a:moveTo>
                  <a:pt x="0" y="0"/>
                </a:moveTo>
                <a:lnTo>
                  <a:pt x="327" y="0"/>
                </a:lnTo>
              </a:path>
            </a:pathLst>
          </a:custGeom>
          <a:noFill/>
          <a:ln w="38100" cmpd="dbl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89" name="Rectangle 213">
            <a:extLst>
              <a:ext uri="{FF2B5EF4-FFF2-40B4-BE49-F238E27FC236}">
                <a16:creationId xmlns:a16="http://schemas.microsoft.com/office/drawing/2014/main" id="{8AE6CDAB-102E-0C37-E5D3-97C9FC652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318375" y="0"/>
            <a:ext cx="7646988" cy="9337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227" name="Line 77">
            <a:extLst>
              <a:ext uri="{FF2B5EF4-FFF2-40B4-BE49-F238E27FC236}">
                <a16:creationId xmlns:a16="http://schemas.microsoft.com/office/drawing/2014/main" id="{E72AEFA7-8680-2BD5-1FFC-26F3AFEA24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87663" y="2484438"/>
            <a:ext cx="328612" cy="11430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1" hangingPunct="1">
              <a:defRPr/>
            </a:pPr>
            <a:endParaRPr lang="en-GB">
              <a:latin typeface="Arial" charset="0"/>
            </a:endParaRPr>
          </a:p>
        </p:txBody>
      </p:sp>
      <p:sp>
        <p:nvSpPr>
          <p:cNvPr id="228" name="Line 77">
            <a:extLst>
              <a:ext uri="{FF2B5EF4-FFF2-40B4-BE49-F238E27FC236}">
                <a16:creationId xmlns:a16="http://schemas.microsoft.com/office/drawing/2014/main" id="{EF0C5849-4AE7-9CC0-A35F-09145B5FE1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3260725"/>
            <a:ext cx="220663" cy="122238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1" hangingPunct="1">
              <a:defRPr/>
            </a:pPr>
            <a:endParaRPr lang="en-GB">
              <a:latin typeface="Arial" charset="0"/>
            </a:endParaRPr>
          </a:p>
        </p:txBody>
      </p:sp>
      <p:sp>
        <p:nvSpPr>
          <p:cNvPr id="229" name="Line 77">
            <a:extLst>
              <a:ext uri="{FF2B5EF4-FFF2-40B4-BE49-F238E27FC236}">
                <a16:creationId xmlns:a16="http://schemas.microsoft.com/office/drawing/2014/main" id="{6EE3C2F8-63D1-54E7-F852-3F37EF1B72E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21525" y="5305425"/>
            <a:ext cx="215900" cy="8255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1" hangingPunct="1">
              <a:defRPr/>
            </a:pPr>
            <a:endParaRPr lang="en-GB">
              <a:latin typeface="Arial" charset="0"/>
            </a:endParaRPr>
          </a:p>
        </p:txBody>
      </p:sp>
      <p:sp>
        <p:nvSpPr>
          <p:cNvPr id="230" name="Line 77">
            <a:extLst>
              <a:ext uri="{FF2B5EF4-FFF2-40B4-BE49-F238E27FC236}">
                <a16:creationId xmlns:a16="http://schemas.microsoft.com/office/drawing/2014/main" id="{108A9F3A-7B5E-6457-72E3-613A6380B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68188" y="5907088"/>
            <a:ext cx="304800" cy="6350"/>
          </a:xfrm>
          <a:prstGeom prst="line">
            <a:avLst/>
          </a:prstGeom>
          <a:noFill/>
          <a:ln w="9525">
            <a:solidFill>
              <a:schemeClr val="accent5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 eaLnBrk="1" hangingPunct="1">
              <a:defRPr/>
            </a:pPr>
            <a:endParaRPr lang="en-GB">
              <a:latin typeface="Arial" charset="0"/>
            </a:endParaRPr>
          </a:p>
        </p:txBody>
      </p:sp>
      <p:sp>
        <p:nvSpPr>
          <p:cNvPr id="4301" name="Freeform 167">
            <a:extLst>
              <a:ext uri="{FF2B5EF4-FFF2-40B4-BE49-F238E27FC236}">
                <a16:creationId xmlns:a16="http://schemas.microsoft.com/office/drawing/2014/main" id="{D9BA5B2B-8BDC-D9B6-C741-6B2D109DF4AB}"/>
              </a:ext>
            </a:extLst>
          </p:cNvPr>
          <p:cNvSpPr>
            <a:spLocks/>
          </p:cNvSpPr>
          <p:nvPr/>
        </p:nvSpPr>
        <p:spPr bwMode="auto">
          <a:xfrm>
            <a:off x="9598025" y="4513263"/>
            <a:ext cx="446088" cy="715962"/>
          </a:xfrm>
          <a:custGeom>
            <a:avLst/>
            <a:gdLst>
              <a:gd name="T0" fmla="*/ 2147483646 w 197"/>
              <a:gd name="T1" fmla="*/ 0 h 332"/>
              <a:gd name="T2" fmla="*/ 0 w 197"/>
              <a:gd name="T3" fmla="*/ 2147483646 h 332"/>
              <a:gd name="T4" fmla="*/ 0 60000 65536"/>
              <a:gd name="T5" fmla="*/ 0 60000 65536"/>
              <a:gd name="T6" fmla="*/ 0 w 197"/>
              <a:gd name="T7" fmla="*/ 0 h 332"/>
              <a:gd name="T8" fmla="*/ 197 w 197"/>
              <a:gd name="T9" fmla="*/ 332 h 3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97" h="332">
                <a:moveTo>
                  <a:pt x="197" y="0"/>
                </a:moveTo>
                <a:cubicBezTo>
                  <a:pt x="164" y="55"/>
                  <a:pt x="41" y="263"/>
                  <a:pt x="0" y="332"/>
                </a:cubicBezTo>
              </a:path>
            </a:pathLst>
          </a:custGeom>
          <a:noFill/>
          <a:ln w="38100" cmpd="sng">
            <a:solidFill>
              <a:schemeClr val="bg2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02" name="Rectangle 212">
            <a:extLst>
              <a:ext uri="{FF2B5EF4-FFF2-40B4-BE49-F238E27FC236}">
                <a16:creationId xmlns:a16="http://schemas.microsoft.com/office/drawing/2014/main" id="{502BCBF7-F1EA-6A3F-FD7F-9290A6981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00412" y="0"/>
            <a:ext cx="7632700" cy="9337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500"/>
          </a:p>
        </p:txBody>
      </p:sp>
      <p:sp>
        <p:nvSpPr>
          <p:cNvPr id="4306" name="Line 53">
            <a:extLst>
              <a:ext uri="{FF2B5EF4-FFF2-40B4-BE49-F238E27FC236}">
                <a16:creationId xmlns:a16="http://schemas.microsoft.com/office/drawing/2014/main" id="{70CE3ADB-6076-E6EA-034A-B493517E32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39413" y="5165725"/>
            <a:ext cx="441325" cy="738188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07" name="Text Box 58">
            <a:extLst>
              <a:ext uri="{FF2B5EF4-FFF2-40B4-BE49-F238E27FC236}">
                <a16:creationId xmlns:a16="http://schemas.microsoft.com/office/drawing/2014/main" id="{870A0478-FD37-1E13-C8DC-89905E56D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4450" y="4527550"/>
            <a:ext cx="679450" cy="514350"/>
          </a:xfrm>
          <a:prstGeom prst="rect">
            <a:avLst/>
          </a:prstGeom>
          <a:solidFill>
            <a:schemeClr val="bg1"/>
          </a:solidFill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>
            <a:lvl1pPr defTabSz="1279525">
              <a:spcBef>
                <a:spcPct val="20000"/>
              </a:spcBef>
              <a:buChar char="•"/>
              <a:defRPr sz="4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279525">
              <a:spcBef>
                <a:spcPct val="20000"/>
              </a:spcBef>
              <a:buChar char="–"/>
              <a:defRPr sz="39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279525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279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279525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2795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200" b="1">
                <a:solidFill>
                  <a:srgbClr val="FF0000"/>
                </a:solidFill>
              </a:rPr>
              <a:t>Start 3000m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00">
            <a:alpha val="39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CC00">
            <a:alpha val="39999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</TotalTime>
  <Words>352</Words>
  <Application>Microsoft Office PowerPoint</Application>
  <PresentationFormat>A3 Paper (297x420 mm)</PresentationFormat>
  <Paragraphs>119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Jacobs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dobsonk</dc:creator>
  <cp:lastModifiedBy>Dan Smith</cp:lastModifiedBy>
  <cp:revision>170</cp:revision>
  <cp:lastPrinted>2015-09-15T10:51:15Z</cp:lastPrinted>
  <dcterms:created xsi:type="dcterms:W3CDTF">2010-03-22T16:23:16Z</dcterms:created>
  <dcterms:modified xsi:type="dcterms:W3CDTF">2026-02-17T11:24:11Z</dcterms:modified>
</cp:coreProperties>
</file>